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9"/>
  </p:notesMasterIdLst>
  <p:sldIdLst>
    <p:sldId id="300" r:id="rId2"/>
    <p:sldId id="304" r:id="rId3"/>
    <p:sldId id="293" r:id="rId4"/>
    <p:sldId id="295" r:id="rId5"/>
    <p:sldId id="294" r:id="rId6"/>
    <p:sldId id="311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10" r:id="rId16"/>
    <p:sldId id="288" r:id="rId17"/>
    <p:sldId id="30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8"/>
    <p:restoredTop sz="71014"/>
  </p:normalViewPr>
  <p:slideViewPr>
    <p:cSldViewPr snapToGrid="0">
      <p:cViewPr varScale="1">
        <p:scale>
          <a:sx n="110" d="100"/>
          <a:sy n="110" d="100"/>
        </p:scale>
        <p:origin x="1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9" d="100"/>
          <a:sy n="119" d="100"/>
        </p:scale>
        <p:origin x="4680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17225-1D68-3847-B5CC-D8DC3B0051BC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FFD8F-6AB3-6046-9DD2-D74C18392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0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91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870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50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932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3376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5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008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72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b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30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US" b="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54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088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97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93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377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38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FFD8F-6AB3-6046-9DD2-D74C18392DF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15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6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8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9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0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1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5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2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4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9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7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5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able&#10;&#10;Description automatically generated">
            <a:extLst>
              <a:ext uri="{FF2B5EF4-FFF2-40B4-BE49-F238E27FC236}">
                <a16:creationId xmlns:a16="http://schemas.microsoft.com/office/drawing/2014/main" id="{42679B25-B1B4-4B4C-9CC1-100B86F429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69" y="557669"/>
            <a:ext cx="4319410" cy="13186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0A84706-46A4-7A4F-8966-E936DDF5F907}"/>
              </a:ext>
            </a:extLst>
          </p:cNvPr>
          <p:cNvSpPr txBox="1"/>
          <p:nvPr/>
        </p:nvSpPr>
        <p:spPr>
          <a:xfrm>
            <a:off x="3490887" y="5365896"/>
            <a:ext cx="521022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Presented by Cassandra Langley and Brenda Malottke</a:t>
            </a:r>
            <a:endParaRPr lang="en-US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2A81A5-7289-6F45-A940-8BCDD2F0AF85}"/>
              </a:ext>
            </a:extLst>
          </p:cNvPr>
          <p:cNvSpPr txBox="1"/>
          <p:nvPr/>
        </p:nvSpPr>
        <p:spPr>
          <a:xfrm>
            <a:off x="2045874" y="2741621"/>
            <a:ext cx="8100250" cy="14157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000" b="1" dirty="0">
                <a:ea typeface="+mn-lt"/>
                <a:cs typeface="+mn-lt"/>
              </a:rPr>
              <a:t>Reading Financial Statements</a:t>
            </a:r>
            <a:br>
              <a:rPr lang="en-US" dirty="0"/>
            </a:br>
            <a:endParaRPr lang="en-US" dirty="0"/>
          </a:p>
          <a:p>
            <a:pPr algn="ctr"/>
            <a:r>
              <a:rPr lang="en-US" sz="2800" dirty="0">
                <a:cs typeface="Calibri"/>
              </a:rPr>
              <a:t>September 14, 2021</a:t>
            </a:r>
          </a:p>
        </p:txBody>
      </p:sp>
      <p:pic>
        <p:nvPicPr>
          <p:cNvPr id="10" name="Picture 9" descr="A picture containing logo&#10;&#10;Description automatically generated">
            <a:extLst>
              <a:ext uri="{FF2B5EF4-FFF2-40B4-BE49-F238E27FC236}">
                <a16:creationId xmlns:a16="http://schemas.microsoft.com/office/drawing/2014/main" id="{0C32C9E4-4987-9C45-BBA9-3EE8FC74EF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59531" y="880445"/>
            <a:ext cx="28448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259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D85E2DFE-AB07-4207-9E57-73DECB7B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a typeface="+mj-lt"/>
                <a:cs typeface="+mj-lt"/>
              </a:rPr>
              <a:t>Statement of Cash Flows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5529EE-BC23-3B4C-A6DA-1EB5B29FD7B4}"/>
              </a:ext>
            </a:extLst>
          </p:cNvPr>
          <p:cNvSpPr txBox="1"/>
          <p:nvPr/>
        </p:nvSpPr>
        <p:spPr>
          <a:xfrm>
            <a:off x="1295096" y="1410355"/>
            <a:ext cx="10236489" cy="517064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Operating:</a:t>
            </a:r>
            <a:br>
              <a:rPr lang="en-US" dirty="0"/>
            </a:br>
            <a:r>
              <a:rPr lang="en-US" dirty="0"/>
              <a:t> - </a:t>
            </a:r>
            <a:r>
              <a:rPr lang="en-US" b="1" dirty="0"/>
              <a:t>What you were established to do</a:t>
            </a:r>
          </a:p>
          <a:p>
            <a:r>
              <a:rPr lang="en-US" dirty="0"/>
              <a:t>     * Receive fund from donors, grantors or members</a:t>
            </a:r>
          </a:p>
          <a:p>
            <a:r>
              <a:rPr lang="en-US" dirty="0"/>
              <a:t>     * Pay staff and contractors</a:t>
            </a:r>
            <a:br>
              <a:rPr lang="en-US" dirty="0"/>
            </a:br>
            <a:r>
              <a:rPr lang="en-US" dirty="0"/>
              <a:t>     * Buy materials and supplies</a:t>
            </a:r>
          </a:p>
          <a:p>
            <a:r>
              <a:rPr lang="en-US" dirty="0"/>
              <a:t> 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Investing:</a:t>
            </a:r>
            <a:br>
              <a:rPr lang="en-US" dirty="0"/>
            </a:br>
            <a:r>
              <a:rPr lang="en-US" dirty="0"/>
              <a:t> - </a:t>
            </a:r>
            <a:r>
              <a:rPr lang="en-US" b="1" dirty="0"/>
              <a:t>Tied to assets held</a:t>
            </a:r>
          </a:p>
          <a:p>
            <a:r>
              <a:rPr lang="en-US" dirty="0"/>
              <a:t>     * Purchases and sales of property and equipment</a:t>
            </a:r>
            <a:br>
              <a:rPr lang="en-US" dirty="0"/>
            </a:br>
            <a:r>
              <a:rPr lang="en-US" dirty="0"/>
              <a:t>     * Investment earnings, gains (losses)</a:t>
            </a:r>
            <a:br>
              <a:rPr lang="en-US" dirty="0"/>
            </a:br>
            <a:endParaRPr lang="en-US" dirty="0"/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Financing:</a:t>
            </a:r>
            <a:br>
              <a:rPr lang="en-US" dirty="0"/>
            </a:br>
            <a:r>
              <a:rPr lang="en-US" dirty="0"/>
              <a:t> - </a:t>
            </a:r>
            <a:r>
              <a:rPr lang="en-US" b="1" dirty="0"/>
              <a:t>Raising funds through obligations</a:t>
            </a:r>
            <a:br>
              <a:rPr lang="en-US" dirty="0"/>
            </a:br>
            <a:r>
              <a:rPr lang="en-US" dirty="0"/>
              <a:t>     * Capital leases</a:t>
            </a:r>
          </a:p>
          <a:p>
            <a:r>
              <a:rPr lang="en-US" dirty="0"/>
              <a:t>     * Debt to banks or agencies</a:t>
            </a:r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Direct vs Indirect</a:t>
            </a:r>
          </a:p>
          <a:p>
            <a:r>
              <a:rPr lang="en-US" b="1" dirty="0"/>
              <a:t>Direct:</a:t>
            </a:r>
            <a:br>
              <a:rPr lang="en-US" dirty="0"/>
            </a:br>
            <a:r>
              <a:rPr lang="en-US" dirty="0"/>
              <a:t> - Preferred by FASB but infrequently used</a:t>
            </a:r>
            <a:br>
              <a:rPr lang="en-US" dirty="0"/>
            </a:br>
            <a:r>
              <a:rPr lang="en-US" dirty="0"/>
              <a:t> - Requires tracking cash transactions separately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Indirect:</a:t>
            </a:r>
            <a:br>
              <a:rPr lang="en-US" dirty="0"/>
            </a:br>
            <a:r>
              <a:rPr lang="en-US" dirty="0"/>
              <a:t> - Most common presentation</a:t>
            </a:r>
            <a:br>
              <a:rPr lang="en-US" dirty="0"/>
            </a:br>
            <a:r>
              <a:rPr lang="en-US" dirty="0"/>
              <a:t> - Begins with net income</a:t>
            </a:r>
            <a:br>
              <a:rPr lang="en-US" dirty="0"/>
            </a:br>
            <a:r>
              <a:rPr lang="en-US" dirty="0"/>
              <a:t> - Adjust for non-cash items</a:t>
            </a:r>
          </a:p>
          <a:p>
            <a:r>
              <a:rPr lang="en-US" dirty="0"/>
              <a:t> - Impact of changes in other asset and liability balances during the period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9CCE84-E7AE-4A4E-9EE0-5E58FC9C72BC}"/>
              </a:ext>
            </a:extLst>
          </p:cNvPr>
          <p:cNvSpPr txBox="1"/>
          <p:nvPr/>
        </p:nvSpPr>
        <p:spPr>
          <a:xfrm>
            <a:off x="7555524" y="1703047"/>
            <a:ext cx="3341380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Usually prepared by CPA!</a:t>
            </a:r>
          </a:p>
        </p:txBody>
      </p:sp>
    </p:spTree>
    <p:extLst>
      <p:ext uri="{BB962C8B-B14F-4D97-AF65-F5344CB8AC3E}">
        <p14:creationId xmlns:p14="http://schemas.microsoft.com/office/powerpoint/2010/main" val="3525694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C86ED6F-B1F6-5749-9475-4659C83E4FC7}"/>
              </a:ext>
            </a:extLst>
          </p:cNvPr>
          <p:cNvSpPr txBox="1"/>
          <p:nvPr/>
        </p:nvSpPr>
        <p:spPr>
          <a:xfrm>
            <a:off x="1344706" y="286871"/>
            <a:ext cx="924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Cash Basis                                                                                   Accrual Basis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C75AA9-300D-A945-93B0-EE1650EC2F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633" y="975937"/>
            <a:ext cx="4920582" cy="32719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A236124-E3AC-0F4F-9317-ECA37FCB14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7562" y="656202"/>
            <a:ext cx="5790878" cy="581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389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D85E2DFE-AB07-4207-9E57-73DECB7B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a typeface="+mj-lt"/>
                <a:cs typeface="+mj-lt"/>
              </a:rPr>
              <a:t>Statement of Functional Expense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30A842-4AFF-0B42-ACF6-5C08F3F6F076}"/>
              </a:ext>
            </a:extLst>
          </p:cNvPr>
          <p:cNvSpPr txBox="1"/>
          <p:nvPr/>
        </p:nvSpPr>
        <p:spPr>
          <a:xfrm>
            <a:off x="1689904" y="1408462"/>
            <a:ext cx="950281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  </a:t>
            </a:r>
            <a:r>
              <a:rPr lang="en-US" sz="2400" b="1" dirty="0"/>
              <a:t>No for-profit equivalent</a:t>
            </a:r>
          </a:p>
          <a:p>
            <a:r>
              <a:rPr lang="en-US" sz="2400" dirty="0"/>
              <a:t>   </a:t>
            </a:r>
            <a:r>
              <a:rPr lang="en-US" sz="2400" b="1" dirty="0"/>
              <a:t>Expenses only:</a:t>
            </a:r>
          </a:p>
          <a:p>
            <a:r>
              <a:rPr lang="en-US" dirty="0"/>
              <a:t>					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</a:t>
            </a:r>
            <a:r>
              <a:rPr lang="en-US" b="1" i="1" dirty="0">
                <a:solidFill>
                  <a:schemeClr val="accent5">
                    <a:lumMod val="75000"/>
                  </a:schemeClr>
                </a:solidFill>
              </a:rPr>
              <a:t>F U N C T I O N A L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/>
              <a:t>					Program			</a:t>
            </a:r>
            <a:r>
              <a:rPr lang="en-US" dirty="0" err="1"/>
              <a:t>Mgmt</a:t>
            </a:r>
            <a:r>
              <a:rPr lang="en-US" dirty="0"/>
              <a:t> &amp; Gen		Fundraising		Total</a:t>
            </a:r>
          </a:p>
          <a:p>
            <a:r>
              <a:rPr lang="en-US" dirty="0"/>
              <a:t>    Personnel</a:t>
            </a:r>
          </a:p>
          <a:p>
            <a:r>
              <a:rPr lang="en-US" dirty="0"/>
              <a:t>    Supplies</a:t>
            </a:r>
          </a:p>
          <a:p>
            <a:r>
              <a:rPr lang="en-US" dirty="0"/>
              <a:t>    Dues and Subs</a:t>
            </a:r>
          </a:p>
          <a:p>
            <a:r>
              <a:rPr lang="en-US" dirty="0"/>
              <a:t>    Occupancy</a:t>
            </a:r>
          </a:p>
          <a:p>
            <a:r>
              <a:rPr lang="en-US" dirty="0"/>
              <a:t>    Travel</a:t>
            </a:r>
          </a:p>
          <a:p>
            <a:r>
              <a:rPr lang="en-US" dirty="0"/>
              <a:t>    Interest</a:t>
            </a:r>
          </a:p>
          <a:p>
            <a:r>
              <a:rPr lang="en-US" dirty="0"/>
              <a:t>    Insurance</a:t>
            </a:r>
          </a:p>
          <a:p>
            <a:r>
              <a:rPr lang="en-US" dirty="0"/>
              <a:t>    Depreciation</a:t>
            </a:r>
          </a:p>
          <a:p>
            <a:r>
              <a:rPr lang="en-US" dirty="0"/>
              <a:t>    …					__________		____________	___________		___________</a:t>
            </a:r>
          </a:p>
          <a:p>
            <a:r>
              <a:rPr lang="en-US" dirty="0"/>
              <a:t>    Total				$				$				$				$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54B7527-9434-CD49-9834-A1A7E3EDB85E}"/>
              </a:ext>
            </a:extLst>
          </p:cNvPr>
          <p:cNvCxnSpPr/>
          <p:nvPr/>
        </p:nvCxnSpPr>
        <p:spPr>
          <a:xfrm>
            <a:off x="5984111" y="2314937"/>
            <a:ext cx="2870522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8C061C3-EFE7-014F-9DC8-207EAA9C7F14}"/>
              </a:ext>
            </a:extLst>
          </p:cNvPr>
          <p:cNvSpPr txBox="1"/>
          <p:nvPr/>
        </p:nvSpPr>
        <p:spPr>
          <a:xfrm>
            <a:off x="1570342" y="2720051"/>
            <a:ext cx="3851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accent5">
                    <a:lumMod val="75000"/>
                  </a:schemeClr>
                </a:solidFill>
              </a:rPr>
              <a:t>NA</a:t>
            </a:r>
          </a:p>
          <a:p>
            <a:r>
              <a:rPr lang="en-US" sz="1600" b="1" i="1" dirty="0">
                <a:solidFill>
                  <a:schemeClr val="accent5">
                    <a:lumMod val="75000"/>
                  </a:schemeClr>
                </a:solidFill>
              </a:rPr>
              <a:t>TURAL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B1ABA13-9506-C548-B71D-689FCEDC8EF5}"/>
              </a:ext>
            </a:extLst>
          </p:cNvPr>
          <p:cNvCxnSpPr>
            <a:stCxn id="8" idx="2"/>
          </p:cNvCxnSpPr>
          <p:nvPr/>
        </p:nvCxnSpPr>
        <p:spPr>
          <a:xfrm>
            <a:off x="1762927" y="4535933"/>
            <a:ext cx="8000" cy="603226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6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C86ED6F-B1F6-5749-9475-4659C83E4FC7}"/>
              </a:ext>
            </a:extLst>
          </p:cNvPr>
          <p:cNvSpPr txBox="1"/>
          <p:nvPr/>
        </p:nvSpPr>
        <p:spPr>
          <a:xfrm>
            <a:off x="1344706" y="286871"/>
            <a:ext cx="924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Cash Basis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D9B6E7-C648-744A-8A16-AB3E67EBE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06" y="710518"/>
            <a:ext cx="9581192" cy="548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67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C86ED6F-B1F6-5749-9475-4659C83E4FC7}"/>
              </a:ext>
            </a:extLst>
          </p:cNvPr>
          <p:cNvSpPr txBox="1"/>
          <p:nvPr/>
        </p:nvSpPr>
        <p:spPr>
          <a:xfrm>
            <a:off x="1344706" y="286871"/>
            <a:ext cx="924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Accrual Basis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76F1789-A1A6-894A-8DB7-916D8EFED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4706" y="619474"/>
            <a:ext cx="101727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56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AF544A0-219A-41AE-818F-F58E80A2C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273" y="1075612"/>
            <a:ext cx="7533649" cy="50952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b="1" dirty="0"/>
              <a:t>Notes to the Financial Statements</a:t>
            </a:r>
          </a:p>
          <a:p>
            <a:pPr marL="0" indent="0">
              <a:buNone/>
            </a:pPr>
            <a:endParaRPr lang="en-US" sz="2400" b="1" dirty="0">
              <a:cs typeface="Calibri"/>
            </a:endParaRPr>
          </a:p>
          <a:p>
            <a:pPr marL="0" indent="0">
              <a:buNone/>
            </a:pPr>
            <a:r>
              <a:rPr lang="en-US" sz="1800" dirty="0"/>
              <a:t>Generally, only prepared by CPA for external reporting (audit or review)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Required for financial statements in accordance with GAAP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Provide information on background and programs of organization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Provide additional information on assets and liabilities, net assets, restrictions, liquidity, credit risk and subsequent events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Consider –</a:t>
            </a:r>
            <a:r>
              <a:rPr lang="en-US" sz="2000" b="1" dirty="0"/>
              <a:t> </a:t>
            </a:r>
            <a:r>
              <a:rPr lang="en-US" sz="2000" b="1" i="1" dirty="0">
                <a:solidFill>
                  <a:schemeClr val="accent5">
                    <a:lumMod val="75000"/>
                  </a:schemeClr>
                </a:solidFill>
              </a:rPr>
              <a:t>would any of this information be useful for management or the Board during the year?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F06C9D3-00DF-4B71-AE88-29075022F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9545" y="1333265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300F7B2-2FBB-4B65-B588-633176602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75032" y="1327438"/>
            <a:ext cx="675351" cy="595380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EFA5A327-531A-495C-BCA7-27F04811A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2922" y="1075612"/>
            <a:ext cx="550492" cy="485306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3CE74E-AC0E-EA48-A37E-1A3553AC17A1}"/>
              </a:ext>
            </a:extLst>
          </p:cNvPr>
          <p:cNvSpPr txBox="1"/>
          <p:nvPr/>
        </p:nvSpPr>
        <p:spPr>
          <a:xfrm>
            <a:off x="8540039" y="2051811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One final resource…</a:t>
            </a:r>
          </a:p>
        </p:txBody>
      </p:sp>
    </p:spTree>
    <p:extLst>
      <p:ext uri="{BB962C8B-B14F-4D97-AF65-F5344CB8AC3E}">
        <p14:creationId xmlns:p14="http://schemas.microsoft.com/office/powerpoint/2010/main" val="3253711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475749F-F487-4EFB-ABC7-C1359590E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5">
            <a:extLst>
              <a:ext uri="{FF2B5EF4-FFF2-40B4-BE49-F238E27FC236}">
                <a16:creationId xmlns:a16="http://schemas.microsoft.com/office/drawing/2014/main" id="{F6285A5F-6712-47A0-8A11-F0DFF60D0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276856" y="1645695"/>
            <a:ext cx="4418320" cy="3877280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50800" cap="flat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A6F8ABB-6C5D-4349-9E1B-198D1ABFA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52343" y="643383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solidFill>
            <a:schemeClr val="tx1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971ABA8-4CDB-4EEE-8C48-AA4FDB650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2071858"/>
            <a:ext cx="8109718" cy="4786143"/>
          </a:xfrm>
          <a:custGeom>
            <a:avLst/>
            <a:gdLst>
              <a:gd name="connsiteX0" fmla="*/ 7381313 w 8109718"/>
              <a:gd name="connsiteY0" fmla="*/ 1839459 h 4786143"/>
              <a:gd name="connsiteX1" fmla="*/ 7381313 w 8109718"/>
              <a:gd name="connsiteY1" fmla="*/ 1853646 h 4786143"/>
              <a:gd name="connsiteX2" fmla="*/ 7379359 w 8109718"/>
              <a:gd name="connsiteY2" fmla="*/ 1846552 h 4786143"/>
              <a:gd name="connsiteX3" fmla="*/ 1321854 w 8109718"/>
              <a:gd name="connsiteY3" fmla="*/ 0 h 4786143"/>
              <a:gd name="connsiteX4" fmla="*/ 5365317 w 8109718"/>
              <a:gd name="connsiteY4" fmla="*/ 0 h 4786143"/>
              <a:gd name="connsiteX5" fmla="*/ 5985373 w 8109718"/>
              <a:gd name="connsiteY5" fmla="*/ 365439 h 4786143"/>
              <a:gd name="connsiteX6" fmla="*/ 8011470 w 8109718"/>
              <a:gd name="connsiteY6" fmla="*/ 3854515 h 4786143"/>
              <a:gd name="connsiteX7" fmla="*/ 8011470 w 8109718"/>
              <a:gd name="connsiteY7" fmla="*/ 4567993 h 4786143"/>
              <a:gd name="connsiteX8" fmla="*/ 7904625 w 8109718"/>
              <a:gd name="connsiteY8" fmla="*/ 4751987 h 4786143"/>
              <a:gd name="connsiteX9" fmla="*/ 7884791 w 8109718"/>
              <a:gd name="connsiteY9" fmla="*/ 4786143 h 4786143"/>
              <a:gd name="connsiteX10" fmla="*/ 0 w 8109718"/>
              <a:gd name="connsiteY10" fmla="*/ 4786143 h 4786143"/>
              <a:gd name="connsiteX11" fmla="*/ 0 w 8109718"/>
              <a:gd name="connsiteY11" fmla="*/ 1564110 h 4786143"/>
              <a:gd name="connsiteX12" fmla="*/ 27177 w 8109718"/>
              <a:gd name="connsiteY12" fmla="*/ 1517107 h 4786143"/>
              <a:gd name="connsiteX13" fmla="*/ 693065 w 8109718"/>
              <a:gd name="connsiteY13" fmla="*/ 365439 h 4786143"/>
              <a:gd name="connsiteX14" fmla="*/ 1321854 w 8109718"/>
              <a:gd name="connsiteY14" fmla="*/ 0 h 478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09718" h="4786143">
                <a:moveTo>
                  <a:pt x="7381313" y="1839459"/>
                </a:moveTo>
                <a:lnTo>
                  <a:pt x="7381313" y="1853646"/>
                </a:lnTo>
                <a:lnTo>
                  <a:pt x="7379359" y="1846552"/>
                </a:lnTo>
                <a:close/>
                <a:moveTo>
                  <a:pt x="1321854" y="0"/>
                </a:moveTo>
                <a:cubicBezTo>
                  <a:pt x="1321854" y="0"/>
                  <a:pt x="1321854" y="0"/>
                  <a:pt x="5365317" y="0"/>
                </a:cubicBezTo>
                <a:cubicBezTo>
                  <a:pt x="5618580" y="0"/>
                  <a:pt x="5863108" y="139215"/>
                  <a:pt x="5985373" y="365439"/>
                </a:cubicBezTo>
                <a:cubicBezTo>
                  <a:pt x="5985373" y="365439"/>
                  <a:pt x="5985373" y="365439"/>
                  <a:pt x="8011470" y="3854515"/>
                </a:cubicBezTo>
                <a:cubicBezTo>
                  <a:pt x="8142468" y="4072039"/>
                  <a:pt x="8142468" y="4350470"/>
                  <a:pt x="8011470" y="4567993"/>
                </a:cubicBezTo>
                <a:cubicBezTo>
                  <a:pt x="8011470" y="4567993"/>
                  <a:pt x="8011470" y="4567993"/>
                  <a:pt x="7904625" y="4751987"/>
                </a:cubicBezTo>
                <a:lnTo>
                  <a:pt x="7884791" y="4786143"/>
                </a:lnTo>
                <a:lnTo>
                  <a:pt x="0" y="4786143"/>
                </a:lnTo>
                <a:lnTo>
                  <a:pt x="0" y="1564110"/>
                </a:lnTo>
                <a:lnTo>
                  <a:pt x="27177" y="1517107"/>
                </a:lnTo>
                <a:cubicBezTo>
                  <a:pt x="220245" y="1183191"/>
                  <a:pt x="440895" y="801574"/>
                  <a:pt x="693065" y="365439"/>
                </a:cubicBezTo>
                <a:cubicBezTo>
                  <a:pt x="824063" y="139215"/>
                  <a:pt x="1059859" y="0"/>
                  <a:pt x="1321854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2E51A6-2AC5-4542-8823-3BFB8F465DC9}"/>
              </a:ext>
            </a:extLst>
          </p:cNvPr>
          <p:cNvSpPr txBox="1"/>
          <p:nvPr/>
        </p:nvSpPr>
        <p:spPr>
          <a:xfrm>
            <a:off x="21276" y="3528758"/>
            <a:ext cx="6625666" cy="2619769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chemeClr val="bg1"/>
                </a:solidFill>
              </a:rPr>
              <a:t>Statement of Financial Position (SOFP)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chemeClr val="bg1"/>
                </a:solidFill>
              </a:rPr>
              <a:t>Statement of Activities (SOA)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chemeClr val="bg1"/>
                </a:solidFill>
              </a:rPr>
              <a:t>Statement of Cash Flows (SOCF)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chemeClr val="bg1"/>
                </a:solidFill>
              </a:rPr>
              <a:t>Statement of Functional Expense (SOFE)</a:t>
            </a:r>
          </a:p>
          <a:p>
            <a:pPr algn="ctr" defTabSz="914400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>
                <a:solidFill>
                  <a:schemeClr val="bg1"/>
                </a:solidFill>
              </a:rPr>
              <a:t>Notes to the Financial Statements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AD463E1-6621-44B4-A995-C70A4631D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7830" y="385730"/>
            <a:ext cx="1128382" cy="847206"/>
            <a:chOff x="5307830" y="325570"/>
            <a:chExt cx="1128382" cy="847206"/>
          </a:xfrm>
        </p:grpSpPr>
        <p:sp>
          <p:nvSpPr>
            <p:cNvPr id="27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F9EB9D3-F131-0449-A0BD-D3E53ED33644}"/>
              </a:ext>
            </a:extLst>
          </p:cNvPr>
          <p:cNvSpPr txBox="1"/>
          <p:nvPr/>
        </p:nvSpPr>
        <p:spPr>
          <a:xfrm>
            <a:off x="8592376" y="2926899"/>
            <a:ext cx="24728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Can you follow the numbers?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0DFC3B-571E-9C44-9ED9-82C5D51553C4}"/>
              </a:ext>
            </a:extLst>
          </p:cNvPr>
          <p:cNvSpPr txBox="1"/>
          <p:nvPr/>
        </p:nvSpPr>
        <p:spPr>
          <a:xfrm>
            <a:off x="514815" y="611777"/>
            <a:ext cx="4339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+mj-lt"/>
              </a:rPr>
              <a:t>Financial Reporting “Package”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8BBCDE-B52D-BD41-872D-5155E9D74A59}"/>
              </a:ext>
            </a:extLst>
          </p:cNvPr>
          <p:cNvSpPr/>
          <p:nvPr/>
        </p:nvSpPr>
        <p:spPr>
          <a:xfrm>
            <a:off x="6327368" y="1396607"/>
            <a:ext cx="22924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They are all interrelated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475254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DE046600-A172-4D41-B94D-D9508DE606C7}"/>
              </a:ext>
            </a:extLst>
          </p:cNvPr>
          <p:cNvSpPr>
            <a:spLocks noGrp="1"/>
          </p:cNvSpPr>
          <p:nvPr/>
        </p:nvSpPr>
        <p:spPr>
          <a:xfrm>
            <a:off x="1589348" y="282085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Questions?</a:t>
            </a:r>
          </a:p>
          <a:p>
            <a:r>
              <a:rPr lang="en-US" dirty="0">
                <a:cs typeface="Calibri"/>
              </a:rPr>
              <a:t>Emails can be directed to: </a:t>
            </a:r>
            <a:r>
              <a:rPr lang="en-US" dirty="0" err="1">
                <a:cs typeface="Calibri"/>
              </a:rPr>
              <a:t>Mindy@nonprofitmoco.org</a:t>
            </a:r>
            <a:r>
              <a:rPr lang="en-US" dirty="0">
                <a:cs typeface="Calibri"/>
              </a:rPr>
              <a:t>  </a:t>
            </a:r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THANK YOU!</a:t>
            </a:r>
          </a:p>
        </p:txBody>
      </p:sp>
      <p:pic>
        <p:nvPicPr>
          <p:cNvPr id="4" name="Picture 3" descr="A picture containing table&#10;&#10;Description automatically generated">
            <a:extLst>
              <a:ext uri="{FF2B5EF4-FFF2-40B4-BE49-F238E27FC236}">
                <a16:creationId xmlns:a16="http://schemas.microsoft.com/office/drawing/2014/main" id="{528C19DA-07D5-4160-945E-89C99BA2F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147" y="723434"/>
            <a:ext cx="4319410" cy="1318652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7B9681D2-E839-7842-AD75-482D939592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1243" y="1046210"/>
            <a:ext cx="2844800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97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9CF47D8-A786-C24F-8B2E-D528AEEA6364}"/>
              </a:ext>
            </a:extLst>
          </p:cNvPr>
          <p:cNvSpPr txBox="1"/>
          <p:nvPr/>
        </p:nvSpPr>
        <p:spPr>
          <a:xfrm>
            <a:off x="-1" y="937013"/>
            <a:ext cx="1212400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dirty="0"/>
              <a:t>“Financial Statements” are just a</a:t>
            </a:r>
          </a:p>
          <a:p>
            <a:pPr algn="r"/>
            <a:r>
              <a:rPr lang="en-US" sz="4400" dirty="0"/>
              <a:t> lot of numbers on a page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A789C2-7ECF-124D-938E-1879A9B5CDB5}"/>
              </a:ext>
            </a:extLst>
          </p:cNvPr>
          <p:cNvSpPr txBox="1"/>
          <p:nvPr/>
        </p:nvSpPr>
        <p:spPr>
          <a:xfrm>
            <a:off x="779635" y="2735500"/>
            <a:ext cx="1069063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The financial statements are the accountant’s thing</a:t>
            </a:r>
          </a:p>
          <a:p>
            <a:endParaRPr lang="en-US" sz="2000" dirty="0"/>
          </a:p>
          <a:p>
            <a:r>
              <a:rPr lang="en-US" sz="2000" i="1" dirty="0"/>
              <a:t>As long as I know what’s being spent on our grants,</a:t>
            </a:r>
          </a:p>
          <a:p>
            <a:r>
              <a:rPr lang="en-US" sz="2000" i="1" dirty="0"/>
              <a:t>I don’t really need to get involved with the rest</a:t>
            </a:r>
          </a:p>
          <a:p>
            <a:endParaRPr lang="en-US" sz="2000" i="1" dirty="0"/>
          </a:p>
          <a:p>
            <a:pPr algn="r"/>
            <a:r>
              <a:rPr lang="en-US" sz="2000" i="1" dirty="0"/>
              <a:t>I have to track my programs and invoicing on spreadsheets anyway,</a:t>
            </a:r>
          </a:p>
          <a:p>
            <a:pPr algn="r"/>
            <a:r>
              <a:rPr lang="en-US" sz="2000" i="1" dirty="0"/>
              <a:t>so the “financial statements” don’t help me</a:t>
            </a:r>
          </a:p>
          <a:p>
            <a:endParaRPr lang="en-US" sz="2000" dirty="0"/>
          </a:p>
          <a:p>
            <a:pPr algn="ctr"/>
            <a:r>
              <a:rPr lang="en-US" sz="2000" dirty="0"/>
              <a:t>         </a:t>
            </a:r>
            <a:r>
              <a:rPr lang="en-US" sz="2000" i="1" dirty="0"/>
              <a:t>I don’t understand what the bank means when they talk about liquidity and credit risk, but we need a line of credit!</a:t>
            </a:r>
          </a:p>
        </p:txBody>
      </p:sp>
    </p:spTree>
    <p:extLst>
      <p:ext uri="{BB962C8B-B14F-4D97-AF65-F5344CB8AC3E}">
        <p14:creationId xmlns:p14="http://schemas.microsoft.com/office/powerpoint/2010/main" val="390966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AF544A0-219A-41AE-818F-F58E80A2C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111" y="1477726"/>
            <a:ext cx="10496422" cy="443778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400" b="1" dirty="0">
              <a:cs typeface="Calibri"/>
            </a:endParaRPr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cs typeface="Calibri"/>
              </a:rPr>
              <a:t>Cash</a:t>
            </a:r>
            <a:r>
              <a:rPr lang="en-US" sz="2400" b="1" dirty="0">
                <a:cs typeface="Calibri"/>
              </a:rPr>
              <a:t> – revenue and expenses are recognized when money </a:t>
            </a:r>
            <a:br>
              <a:rPr lang="en-US" sz="2400" b="1" dirty="0">
                <a:cs typeface="Calibri"/>
              </a:rPr>
            </a:br>
            <a:r>
              <a:rPr lang="en-US" sz="2400" b="1" dirty="0">
                <a:cs typeface="Calibri"/>
              </a:rPr>
              <a:t>changes hands</a:t>
            </a:r>
            <a:endParaRPr lang="en-US" sz="2000" b="1" dirty="0">
              <a:cs typeface="Calibri"/>
            </a:endParaRPr>
          </a:p>
          <a:p>
            <a:pPr lvl="1"/>
            <a:r>
              <a:rPr lang="en-US" sz="2000" b="1" i="1" dirty="0"/>
              <a:t>OCBOA</a:t>
            </a:r>
            <a:r>
              <a:rPr lang="en-US" sz="2000" b="1" dirty="0"/>
              <a:t>: other comprehensive basis of accounting</a:t>
            </a:r>
          </a:p>
          <a:p>
            <a:pPr lvl="1"/>
            <a:r>
              <a:rPr lang="en-US" sz="2000" b="1" dirty="0"/>
              <a:t>Basis used for personal finances</a:t>
            </a:r>
          </a:p>
          <a:p>
            <a:endParaRPr lang="en-US" sz="2400" b="1" dirty="0"/>
          </a:p>
          <a:p>
            <a:endParaRPr lang="en-US" sz="2400" b="1" dirty="0"/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Accrual</a:t>
            </a:r>
            <a:r>
              <a:rPr lang="en-US" sz="2400" b="1" dirty="0"/>
              <a:t> -  revenue and expenses are recognized when there is a commitment for the transaction</a:t>
            </a:r>
          </a:p>
          <a:p>
            <a:pPr lvl="1"/>
            <a:r>
              <a:rPr lang="en-US" sz="2000" b="1" i="1" dirty="0"/>
              <a:t>GAAP</a:t>
            </a:r>
            <a:r>
              <a:rPr lang="en-US" sz="2000" b="1" dirty="0"/>
              <a:t>: generally accepted accounting principles</a:t>
            </a:r>
          </a:p>
          <a:p>
            <a:pPr lvl="1"/>
            <a:r>
              <a:rPr lang="en-US" sz="2000" b="1" dirty="0"/>
              <a:t>Required for publicly traded companies and standard for for-profit companies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F06C9D3-00DF-4B71-AE88-29075022FC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19545" y="1333265"/>
            <a:ext cx="2926988" cy="2594434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4300F7B2-2FBB-4B65-B588-633176602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75032" y="1327438"/>
            <a:ext cx="675351" cy="595380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EFA5A327-531A-495C-BCA7-27F04811AF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2922" y="1075612"/>
            <a:ext cx="550492" cy="485306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68C554-F880-4A46-9C04-321D07E9BE54}"/>
              </a:ext>
            </a:extLst>
          </p:cNvPr>
          <p:cNvSpPr txBox="1"/>
          <p:nvPr/>
        </p:nvSpPr>
        <p:spPr>
          <a:xfrm>
            <a:off x="519953" y="573742"/>
            <a:ext cx="71179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cs typeface="Calibri" panose="020F0502020204030204"/>
              </a:rPr>
              <a:t>Basis of accounting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D01EB0-6D48-4C4B-8A84-152D595D8DA9}"/>
              </a:ext>
            </a:extLst>
          </p:cNvPr>
          <p:cNvSpPr txBox="1"/>
          <p:nvPr/>
        </p:nvSpPr>
        <p:spPr>
          <a:xfrm>
            <a:off x="8682728" y="1959478"/>
            <a:ext cx="2000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Which does your organization use?</a:t>
            </a:r>
          </a:p>
        </p:txBody>
      </p:sp>
    </p:spTree>
    <p:extLst>
      <p:ext uri="{BB962C8B-B14F-4D97-AF65-F5344CB8AC3E}">
        <p14:creationId xmlns:p14="http://schemas.microsoft.com/office/powerpoint/2010/main" val="3694623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4E09589A-1276-A043-8702-42FE6AA415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961" y="3516903"/>
            <a:ext cx="5445889" cy="2624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Audited</a:t>
            </a:r>
          </a:p>
          <a:p>
            <a:r>
              <a:rPr lang="en-US" sz="1600" b="1" dirty="0">
                <a:cs typeface="Calibri"/>
              </a:rPr>
              <a:t>Prepared by independent CPA annually</a:t>
            </a:r>
          </a:p>
          <a:p>
            <a:r>
              <a:rPr lang="en-US" sz="1600" b="1" dirty="0">
                <a:cs typeface="Calibri"/>
              </a:rPr>
              <a:t>Testing has been performed to determine completeness and accuracy</a:t>
            </a:r>
          </a:p>
          <a:p>
            <a:r>
              <a:rPr lang="en-US" sz="1600" b="1" dirty="0">
                <a:cs typeface="Calibri"/>
              </a:rPr>
              <a:t>Form and content will be determined by Generally Accepted Accounting Principles (GAAP)</a:t>
            </a:r>
          </a:p>
          <a:p>
            <a:r>
              <a:rPr lang="en-US" sz="1600" b="1" dirty="0">
                <a:cs typeface="Calibri"/>
              </a:rPr>
              <a:t>Includes an opinion regarding fair presentation of financial information</a:t>
            </a:r>
          </a:p>
          <a:p>
            <a:pPr marL="0" indent="0">
              <a:buNone/>
            </a:pPr>
            <a:endParaRPr lang="en-US" sz="2400" b="1" dirty="0">
              <a:cs typeface="Calibri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1374BF-CA4E-9F4B-BEEC-574E762661F1}"/>
              </a:ext>
            </a:extLst>
          </p:cNvPr>
          <p:cNvSpPr txBox="1"/>
          <p:nvPr/>
        </p:nvSpPr>
        <p:spPr>
          <a:xfrm>
            <a:off x="519953" y="573742"/>
            <a:ext cx="711797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 dirty="0"/>
              <a:t>Unaudited, Audited or Reviewed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F48C4A1-9256-6147-8C0F-CE1ABAF4D9DE}"/>
              </a:ext>
            </a:extLst>
          </p:cNvPr>
          <p:cNvSpPr txBox="1">
            <a:spLocks/>
          </p:cNvSpPr>
          <p:nvPr/>
        </p:nvSpPr>
        <p:spPr>
          <a:xfrm>
            <a:off x="6096001" y="3516902"/>
            <a:ext cx="5503038" cy="2624328"/>
          </a:xfrm>
          <a:prstGeom prst="rect">
            <a:avLst/>
          </a:prstGeom>
        </p:spPr>
        <p:txBody>
          <a:bodyPr vert="horz" lIns="91440" tIns="45720" rIns="91440" bIns="45720" numCol="1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600" b="1" dirty="0">
                <a:solidFill>
                  <a:schemeClr val="accent5">
                    <a:lumMod val="75000"/>
                  </a:schemeClr>
                </a:solidFill>
              </a:rPr>
              <a:t>Reviewed</a:t>
            </a:r>
          </a:p>
          <a:p>
            <a:r>
              <a:rPr lang="en-US" sz="1600" b="1" dirty="0">
                <a:cs typeface="Calibri"/>
              </a:rPr>
              <a:t>Prepared by independent CPA annually</a:t>
            </a:r>
          </a:p>
          <a:p>
            <a:r>
              <a:rPr lang="en-US" sz="1600" b="1" dirty="0">
                <a:cs typeface="Calibri"/>
              </a:rPr>
              <a:t>Procedures limited to analytical review and inquiries of management</a:t>
            </a:r>
          </a:p>
          <a:p>
            <a:r>
              <a:rPr lang="en-US" sz="1600" b="1" dirty="0">
                <a:cs typeface="Calibri"/>
              </a:rPr>
              <a:t>Form and content will be determined by Generally Accepted Accounting Principles (GAAP)</a:t>
            </a:r>
          </a:p>
          <a:p>
            <a:r>
              <a:rPr lang="en-US" sz="1600" b="1" dirty="0">
                <a:cs typeface="Calibri"/>
              </a:rPr>
              <a:t>Does not include an opinion regarding fair presentation of financial information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b="1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A1BDE9-5AF6-A24D-8224-0B6C985ACCE9}"/>
              </a:ext>
            </a:extLst>
          </p:cNvPr>
          <p:cNvSpPr txBox="1"/>
          <p:nvPr/>
        </p:nvSpPr>
        <p:spPr>
          <a:xfrm>
            <a:off x="1028746" y="1354967"/>
            <a:ext cx="10153603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5">
                    <a:lumMod val="75000"/>
                  </a:schemeClr>
                </a:solidFill>
              </a:rPr>
              <a:t>Unaudited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Prepared by staff or a bookkeeper/accountant on a monthly or quarterly frequency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Representation of management as to financial activity of the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Responsibility for completeness and accuracy rests with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Form and content will be determined by needs of management and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721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C3846A5-A498-4C9E-B4DC-13532657D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5506" y="643467"/>
            <a:ext cx="1128382" cy="847206"/>
            <a:chOff x="8183879" y="1000124"/>
            <a:chExt cx="1562267" cy="1172973"/>
          </a:xfrm>
        </p:grpSpPr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8A845FC1-FE68-40DE-B785-AA0F3DBD6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3879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5">
              <a:extLst>
                <a:ext uri="{FF2B5EF4-FFF2-40B4-BE49-F238E27FC236}">
                  <a16:creationId xmlns:a16="http://schemas.microsoft.com/office/drawing/2014/main" id="{C26048ED-7A92-4694-A168-2C6C5C0D63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83979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662A3FAA-D056-4098-8115-EA61EAF06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7645" y="839534"/>
            <a:ext cx="6781601" cy="5652388"/>
          </a:xfrm>
          <a:custGeom>
            <a:avLst/>
            <a:gdLst>
              <a:gd name="connsiteX0" fmla="*/ 2768595 w 4574113"/>
              <a:gd name="connsiteY0" fmla="*/ 2476119 h 3812472"/>
              <a:gd name="connsiteX1" fmla="*/ 3374676 w 4574113"/>
              <a:gd name="connsiteY1" fmla="*/ 2476119 h 3812472"/>
              <a:gd name="connsiteX2" fmla="*/ 3403209 w 4574113"/>
              <a:gd name="connsiteY2" fmla="*/ 2479909 h 3812472"/>
              <a:gd name="connsiteX3" fmla="*/ 3422833 w 4574113"/>
              <a:gd name="connsiteY3" fmla="*/ 2488137 h 3812472"/>
              <a:gd name="connsiteX4" fmla="*/ 3410840 w 4574113"/>
              <a:gd name="connsiteY4" fmla="*/ 2508879 h 3812472"/>
              <a:gd name="connsiteX5" fmla="*/ 2985934 w 4574113"/>
              <a:gd name="connsiteY5" fmla="*/ 3243764 h 3812472"/>
              <a:gd name="connsiteX6" fmla="*/ 2732784 w 4574113"/>
              <a:gd name="connsiteY6" fmla="*/ 3390890 h 3812472"/>
              <a:gd name="connsiteX7" fmla="*/ 2529297 w 4574113"/>
              <a:gd name="connsiteY7" fmla="*/ 3390890 h 3812472"/>
              <a:gd name="connsiteX8" fmla="*/ 2505559 w 4574113"/>
              <a:gd name="connsiteY8" fmla="*/ 3390890 h 3812472"/>
              <a:gd name="connsiteX9" fmla="*/ 2482907 w 4574113"/>
              <a:gd name="connsiteY9" fmla="*/ 3351884 h 3812472"/>
              <a:gd name="connsiteX10" fmla="*/ 2371959 w 4574113"/>
              <a:gd name="connsiteY10" fmla="*/ 3160822 h 3812472"/>
              <a:gd name="connsiteX11" fmla="*/ 2371959 w 4574113"/>
              <a:gd name="connsiteY11" fmla="*/ 3053878 h 3812472"/>
              <a:gd name="connsiteX12" fmla="*/ 2675654 w 4574113"/>
              <a:gd name="connsiteY12" fmla="*/ 2530895 h 3812472"/>
              <a:gd name="connsiteX13" fmla="*/ 2768595 w 4574113"/>
              <a:gd name="connsiteY13" fmla="*/ 2476119 h 3812472"/>
              <a:gd name="connsiteX14" fmla="*/ 3909778 w 4574113"/>
              <a:gd name="connsiteY14" fmla="*/ 676847 h 3812472"/>
              <a:gd name="connsiteX15" fmla="*/ 4305516 w 4574113"/>
              <a:gd name="connsiteY15" fmla="*/ 676847 h 3812472"/>
              <a:gd name="connsiteX16" fmla="*/ 4367056 w 4574113"/>
              <a:gd name="connsiteY16" fmla="*/ 712612 h 3812472"/>
              <a:gd name="connsiteX17" fmla="*/ 4564498 w 4574113"/>
              <a:gd name="connsiteY17" fmla="*/ 1054092 h 3812472"/>
              <a:gd name="connsiteX18" fmla="*/ 4564498 w 4574113"/>
              <a:gd name="connsiteY18" fmla="*/ 1123921 h 3812472"/>
              <a:gd name="connsiteX19" fmla="*/ 4367056 w 4574113"/>
              <a:gd name="connsiteY19" fmla="*/ 1465401 h 3812472"/>
              <a:gd name="connsiteX20" fmla="*/ 4305516 w 4574113"/>
              <a:gd name="connsiteY20" fmla="*/ 1501167 h 3812472"/>
              <a:gd name="connsiteX21" fmla="*/ 3909778 w 4574113"/>
              <a:gd name="connsiteY21" fmla="*/ 1501167 h 3812472"/>
              <a:gd name="connsiteX22" fmla="*/ 3849091 w 4574113"/>
              <a:gd name="connsiteY22" fmla="*/ 1465401 h 3812472"/>
              <a:gd name="connsiteX23" fmla="*/ 3650795 w 4574113"/>
              <a:gd name="connsiteY23" fmla="*/ 1123921 h 3812472"/>
              <a:gd name="connsiteX24" fmla="*/ 3650795 w 4574113"/>
              <a:gd name="connsiteY24" fmla="*/ 1054092 h 3812472"/>
              <a:gd name="connsiteX25" fmla="*/ 3849091 w 4574113"/>
              <a:gd name="connsiteY25" fmla="*/ 712612 h 3812472"/>
              <a:gd name="connsiteX26" fmla="*/ 3909778 w 4574113"/>
              <a:gd name="connsiteY26" fmla="*/ 676847 h 3812472"/>
              <a:gd name="connsiteX27" fmla="*/ 1104892 w 4574113"/>
              <a:gd name="connsiteY27" fmla="*/ 0 h 3812472"/>
              <a:gd name="connsiteX28" fmla="*/ 2732784 w 4574113"/>
              <a:gd name="connsiteY28" fmla="*/ 0 h 3812472"/>
              <a:gd name="connsiteX29" fmla="*/ 2985934 w 4574113"/>
              <a:gd name="connsiteY29" fmla="*/ 147125 h 3812472"/>
              <a:gd name="connsiteX30" fmla="*/ 3798122 w 4574113"/>
              <a:gd name="connsiteY30" fmla="*/ 1551823 h 3812472"/>
              <a:gd name="connsiteX31" fmla="*/ 3798122 w 4574113"/>
              <a:gd name="connsiteY31" fmla="*/ 1839068 h 3812472"/>
              <a:gd name="connsiteX32" fmla="*/ 3496551 w 4574113"/>
              <a:gd name="connsiteY32" fmla="*/ 2360642 h 3812472"/>
              <a:gd name="connsiteX33" fmla="*/ 3471135 w 4574113"/>
              <a:gd name="connsiteY33" fmla="*/ 2404597 h 3812472"/>
              <a:gd name="connsiteX34" fmla="*/ 3472029 w 4574113"/>
              <a:gd name="connsiteY34" fmla="*/ 2404972 h 3812472"/>
              <a:gd name="connsiteX35" fmla="*/ 3516881 w 4574113"/>
              <a:gd name="connsiteY35" fmla="*/ 2450209 h 3812472"/>
              <a:gd name="connsiteX36" fmla="*/ 3857970 w 4574113"/>
              <a:gd name="connsiteY36" fmla="*/ 3040131 h 3812472"/>
              <a:gd name="connsiteX37" fmla="*/ 3857970 w 4574113"/>
              <a:gd name="connsiteY37" fmla="*/ 3160764 h 3812472"/>
              <a:gd name="connsiteX38" fmla="*/ 3516881 w 4574113"/>
              <a:gd name="connsiteY38" fmla="*/ 3750684 h 3812472"/>
              <a:gd name="connsiteX39" fmla="*/ 3410567 w 4574113"/>
              <a:gd name="connsiteY39" fmla="*/ 3812472 h 3812472"/>
              <a:gd name="connsiteX40" fmla="*/ 2726911 w 4574113"/>
              <a:gd name="connsiteY40" fmla="*/ 3812472 h 3812472"/>
              <a:gd name="connsiteX41" fmla="*/ 2622074 w 4574113"/>
              <a:gd name="connsiteY41" fmla="*/ 3750684 h 3812472"/>
              <a:gd name="connsiteX42" fmla="*/ 2438330 w 4574113"/>
              <a:gd name="connsiteY42" fmla="*/ 3434265 h 3812472"/>
              <a:gd name="connsiteX43" fmla="*/ 2417573 w 4574113"/>
              <a:gd name="connsiteY43" fmla="*/ 3398519 h 3812472"/>
              <a:gd name="connsiteX44" fmla="*/ 2433905 w 4574113"/>
              <a:gd name="connsiteY44" fmla="*/ 3398519 h 3812472"/>
              <a:gd name="connsiteX45" fmla="*/ 2511101 w 4574113"/>
              <a:gd name="connsiteY45" fmla="*/ 3398519 h 3812472"/>
              <a:gd name="connsiteX46" fmla="*/ 2544636 w 4574113"/>
              <a:gd name="connsiteY46" fmla="*/ 3456269 h 3812472"/>
              <a:gd name="connsiteX47" fmla="*/ 2672757 w 4574113"/>
              <a:gd name="connsiteY47" fmla="*/ 3676902 h 3812472"/>
              <a:gd name="connsiteX48" fmla="*/ 2765699 w 4574113"/>
              <a:gd name="connsiteY48" fmla="*/ 3731679 h 3812472"/>
              <a:gd name="connsiteX49" fmla="*/ 3371780 w 4574113"/>
              <a:gd name="connsiteY49" fmla="*/ 3731679 h 3812472"/>
              <a:gd name="connsiteX50" fmla="*/ 3466029 w 4574113"/>
              <a:gd name="connsiteY50" fmla="*/ 3676902 h 3812472"/>
              <a:gd name="connsiteX51" fmla="*/ 3768415 w 4574113"/>
              <a:gd name="connsiteY51" fmla="*/ 3153920 h 3812472"/>
              <a:gd name="connsiteX52" fmla="*/ 3768415 w 4574113"/>
              <a:gd name="connsiteY52" fmla="*/ 3046975 h 3812472"/>
              <a:gd name="connsiteX53" fmla="*/ 3466029 w 4574113"/>
              <a:gd name="connsiteY53" fmla="*/ 2523992 h 3812472"/>
              <a:gd name="connsiteX54" fmla="*/ 3426268 w 4574113"/>
              <a:gd name="connsiteY54" fmla="*/ 2483888 h 3812472"/>
              <a:gd name="connsiteX55" fmla="*/ 3421667 w 4574113"/>
              <a:gd name="connsiteY55" fmla="*/ 2481960 h 3812472"/>
              <a:gd name="connsiteX56" fmla="*/ 3446331 w 4574113"/>
              <a:gd name="connsiteY56" fmla="*/ 2439303 h 3812472"/>
              <a:gd name="connsiteX57" fmla="*/ 3464674 w 4574113"/>
              <a:gd name="connsiteY57" fmla="*/ 2407578 h 3812472"/>
              <a:gd name="connsiteX58" fmla="*/ 3445649 w 4574113"/>
              <a:gd name="connsiteY58" fmla="*/ 2399601 h 3812472"/>
              <a:gd name="connsiteX59" fmla="*/ 3413464 w 4574113"/>
              <a:gd name="connsiteY59" fmla="*/ 2395325 h 3812472"/>
              <a:gd name="connsiteX60" fmla="*/ 2729808 w 4574113"/>
              <a:gd name="connsiteY60" fmla="*/ 2395325 h 3812472"/>
              <a:gd name="connsiteX61" fmla="*/ 2624971 w 4574113"/>
              <a:gd name="connsiteY61" fmla="*/ 2457112 h 3812472"/>
              <a:gd name="connsiteX62" fmla="*/ 2282405 w 4574113"/>
              <a:gd name="connsiteY62" fmla="*/ 3047034 h 3812472"/>
              <a:gd name="connsiteX63" fmla="*/ 2282405 w 4574113"/>
              <a:gd name="connsiteY63" fmla="*/ 3167666 h 3812472"/>
              <a:gd name="connsiteX64" fmla="*/ 2395478 w 4574113"/>
              <a:gd name="connsiteY64" fmla="*/ 3362386 h 3812472"/>
              <a:gd name="connsiteX65" fmla="*/ 2412031 w 4574113"/>
              <a:gd name="connsiteY65" fmla="*/ 3390890 h 3812472"/>
              <a:gd name="connsiteX66" fmla="*/ 2335350 w 4574113"/>
              <a:gd name="connsiteY66" fmla="*/ 3390890 h 3812472"/>
              <a:gd name="connsiteX67" fmla="*/ 1104892 w 4574113"/>
              <a:gd name="connsiteY67" fmla="*/ 3390890 h 3812472"/>
              <a:gd name="connsiteX68" fmla="*/ 855258 w 4574113"/>
              <a:gd name="connsiteY68" fmla="*/ 3243764 h 3812472"/>
              <a:gd name="connsiteX69" fmla="*/ 39555 w 4574113"/>
              <a:gd name="connsiteY69" fmla="*/ 1839068 h 3812472"/>
              <a:gd name="connsiteX70" fmla="*/ 39555 w 4574113"/>
              <a:gd name="connsiteY70" fmla="*/ 1551823 h 3812472"/>
              <a:gd name="connsiteX71" fmla="*/ 855258 w 4574113"/>
              <a:gd name="connsiteY71" fmla="*/ 147125 h 3812472"/>
              <a:gd name="connsiteX72" fmla="*/ 1104892 w 4574113"/>
              <a:gd name="connsiteY72" fmla="*/ 0 h 3812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574113" h="3812472">
                <a:moveTo>
                  <a:pt x="2768595" y="2476119"/>
                </a:moveTo>
                <a:cubicBezTo>
                  <a:pt x="2768595" y="2476119"/>
                  <a:pt x="2768595" y="2476119"/>
                  <a:pt x="3374676" y="2476119"/>
                </a:cubicBezTo>
                <a:cubicBezTo>
                  <a:pt x="3384493" y="2476119"/>
                  <a:pt x="3394066" y="2477423"/>
                  <a:pt x="3403209" y="2479909"/>
                </a:cubicBezTo>
                <a:lnTo>
                  <a:pt x="3422833" y="2488137"/>
                </a:lnTo>
                <a:lnTo>
                  <a:pt x="3410840" y="2508879"/>
                </a:lnTo>
                <a:cubicBezTo>
                  <a:pt x="3302401" y="2696426"/>
                  <a:pt x="3163600" y="2936487"/>
                  <a:pt x="2985934" y="3243764"/>
                </a:cubicBezTo>
                <a:cubicBezTo>
                  <a:pt x="2933195" y="3334842"/>
                  <a:pt x="2838263" y="3390890"/>
                  <a:pt x="2732784" y="3390890"/>
                </a:cubicBezTo>
                <a:cubicBezTo>
                  <a:pt x="2732784" y="3390890"/>
                  <a:pt x="2732784" y="3390890"/>
                  <a:pt x="2529297" y="3390890"/>
                </a:cubicBezTo>
                <a:lnTo>
                  <a:pt x="2505559" y="3390890"/>
                </a:lnTo>
                <a:lnTo>
                  <a:pt x="2482907" y="3351884"/>
                </a:lnTo>
                <a:cubicBezTo>
                  <a:pt x="2451367" y="3297569"/>
                  <a:pt x="2414666" y="3234367"/>
                  <a:pt x="2371959" y="3160822"/>
                </a:cubicBezTo>
                <a:cubicBezTo>
                  <a:pt x="2352324" y="3128217"/>
                  <a:pt x="2352324" y="3086483"/>
                  <a:pt x="2371959" y="3053878"/>
                </a:cubicBezTo>
                <a:cubicBezTo>
                  <a:pt x="2371959" y="3053878"/>
                  <a:pt x="2371959" y="3053878"/>
                  <a:pt x="2675654" y="2530895"/>
                </a:cubicBezTo>
                <a:cubicBezTo>
                  <a:pt x="2693981" y="2496986"/>
                  <a:pt x="2730633" y="2476119"/>
                  <a:pt x="2768595" y="2476119"/>
                </a:cubicBezTo>
                <a:close/>
                <a:moveTo>
                  <a:pt x="3909778" y="676847"/>
                </a:moveTo>
                <a:cubicBezTo>
                  <a:pt x="3909778" y="676847"/>
                  <a:pt x="3909778" y="676847"/>
                  <a:pt x="4305516" y="676847"/>
                </a:cubicBezTo>
                <a:cubicBezTo>
                  <a:pt x="4331158" y="676847"/>
                  <a:pt x="4354235" y="690472"/>
                  <a:pt x="4367056" y="712612"/>
                </a:cubicBezTo>
                <a:cubicBezTo>
                  <a:pt x="4367056" y="712612"/>
                  <a:pt x="4367056" y="712612"/>
                  <a:pt x="4564498" y="1054092"/>
                </a:cubicBezTo>
                <a:cubicBezTo>
                  <a:pt x="4577319" y="1075382"/>
                  <a:pt x="4577319" y="1102632"/>
                  <a:pt x="4564498" y="1123921"/>
                </a:cubicBezTo>
                <a:cubicBezTo>
                  <a:pt x="4564498" y="1123921"/>
                  <a:pt x="4564498" y="1123921"/>
                  <a:pt x="4367056" y="1465401"/>
                </a:cubicBezTo>
                <a:cubicBezTo>
                  <a:pt x="4354235" y="1487542"/>
                  <a:pt x="4331158" y="1501167"/>
                  <a:pt x="4305516" y="1501167"/>
                </a:cubicBezTo>
                <a:cubicBezTo>
                  <a:pt x="4305516" y="1501167"/>
                  <a:pt x="4305516" y="1501167"/>
                  <a:pt x="3909778" y="1501167"/>
                </a:cubicBezTo>
                <a:cubicBezTo>
                  <a:pt x="3884990" y="1501167"/>
                  <a:pt x="3861058" y="1487542"/>
                  <a:pt x="3849091" y="1465401"/>
                </a:cubicBezTo>
                <a:cubicBezTo>
                  <a:pt x="3849091" y="1465401"/>
                  <a:pt x="3849091" y="1465401"/>
                  <a:pt x="3650795" y="1123921"/>
                </a:cubicBezTo>
                <a:cubicBezTo>
                  <a:pt x="3637974" y="1102632"/>
                  <a:pt x="3637974" y="1075382"/>
                  <a:pt x="3650795" y="1054092"/>
                </a:cubicBezTo>
                <a:cubicBezTo>
                  <a:pt x="3650795" y="1054092"/>
                  <a:pt x="3650795" y="1054092"/>
                  <a:pt x="3849091" y="712612"/>
                </a:cubicBezTo>
                <a:cubicBezTo>
                  <a:pt x="3861058" y="690472"/>
                  <a:pt x="3884990" y="676847"/>
                  <a:pt x="3909778" y="676847"/>
                </a:cubicBezTo>
                <a:close/>
                <a:moveTo>
                  <a:pt x="1104892" y="0"/>
                </a:moveTo>
                <a:cubicBezTo>
                  <a:pt x="1104892" y="0"/>
                  <a:pt x="1104892" y="0"/>
                  <a:pt x="2732784" y="0"/>
                </a:cubicBezTo>
                <a:cubicBezTo>
                  <a:pt x="2838263" y="0"/>
                  <a:pt x="2933195" y="56047"/>
                  <a:pt x="2985934" y="147125"/>
                </a:cubicBezTo>
                <a:cubicBezTo>
                  <a:pt x="2985934" y="147125"/>
                  <a:pt x="2985934" y="147125"/>
                  <a:pt x="3798122" y="1551823"/>
                </a:cubicBezTo>
                <a:cubicBezTo>
                  <a:pt x="3850862" y="1639397"/>
                  <a:pt x="3850862" y="1751493"/>
                  <a:pt x="3798122" y="1839068"/>
                </a:cubicBezTo>
                <a:cubicBezTo>
                  <a:pt x="3798122" y="1839068"/>
                  <a:pt x="3798122" y="1839068"/>
                  <a:pt x="3496551" y="2360642"/>
                </a:cubicBezTo>
                <a:lnTo>
                  <a:pt x="3471135" y="2404597"/>
                </a:lnTo>
                <a:lnTo>
                  <a:pt x="3472029" y="2404972"/>
                </a:lnTo>
                <a:cubicBezTo>
                  <a:pt x="3490302" y="2415638"/>
                  <a:pt x="3505806" y="2431084"/>
                  <a:pt x="3516881" y="2450209"/>
                </a:cubicBezTo>
                <a:cubicBezTo>
                  <a:pt x="3516881" y="2450209"/>
                  <a:pt x="3516881" y="2450209"/>
                  <a:pt x="3857970" y="3040131"/>
                </a:cubicBezTo>
                <a:cubicBezTo>
                  <a:pt x="3880120" y="3076909"/>
                  <a:pt x="3880120" y="3123985"/>
                  <a:pt x="3857970" y="3160764"/>
                </a:cubicBezTo>
                <a:cubicBezTo>
                  <a:pt x="3857970" y="3160764"/>
                  <a:pt x="3857970" y="3160764"/>
                  <a:pt x="3516881" y="3750684"/>
                </a:cubicBezTo>
                <a:cubicBezTo>
                  <a:pt x="3494732" y="3788933"/>
                  <a:pt x="3454864" y="3812472"/>
                  <a:pt x="3410567" y="3812472"/>
                </a:cubicBezTo>
                <a:cubicBezTo>
                  <a:pt x="3410567" y="3812472"/>
                  <a:pt x="3410567" y="3812472"/>
                  <a:pt x="2726911" y="3812472"/>
                </a:cubicBezTo>
                <a:cubicBezTo>
                  <a:pt x="2684090" y="3812472"/>
                  <a:pt x="2642747" y="3788933"/>
                  <a:pt x="2622074" y="3750684"/>
                </a:cubicBezTo>
                <a:cubicBezTo>
                  <a:pt x="2622074" y="3750684"/>
                  <a:pt x="2622074" y="3750684"/>
                  <a:pt x="2438330" y="3434265"/>
                </a:cubicBezTo>
                <a:lnTo>
                  <a:pt x="2417573" y="3398519"/>
                </a:lnTo>
                <a:lnTo>
                  <a:pt x="2433905" y="3398519"/>
                </a:lnTo>
                <a:lnTo>
                  <a:pt x="2511101" y="3398519"/>
                </a:lnTo>
                <a:lnTo>
                  <a:pt x="2544636" y="3456269"/>
                </a:lnTo>
                <a:cubicBezTo>
                  <a:pt x="2672757" y="3676902"/>
                  <a:pt x="2672757" y="3676902"/>
                  <a:pt x="2672757" y="3676902"/>
                </a:cubicBezTo>
                <a:cubicBezTo>
                  <a:pt x="2691084" y="3710811"/>
                  <a:pt x="2727737" y="3731679"/>
                  <a:pt x="2765699" y="3731679"/>
                </a:cubicBezTo>
                <a:cubicBezTo>
                  <a:pt x="3371780" y="3731679"/>
                  <a:pt x="3371780" y="3731679"/>
                  <a:pt x="3371780" y="3731679"/>
                </a:cubicBezTo>
                <a:cubicBezTo>
                  <a:pt x="3411050" y="3731679"/>
                  <a:pt x="3446394" y="3710811"/>
                  <a:pt x="3466029" y="3676902"/>
                </a:cubicBezTo>
                <a:cubicBezTo>
                  <a:pt x="3768415" y="3153920"/>
                  <a:pt x="3768415" y="3153920"/>
                  <a:pt x="3768415" y="3153920"/>
                </a:cubicBezTo>
                <a:cubicBezTo>
                  <a:pt x="3788051" y="3121314"/>
                  <a:pt x="3788051" y="3079580"/>
                  <a:pt x="3768415" y="3046975"/>
                </a:cubicBezTo>
                <a:cubicBezTo>
                  <a:pt x="3466029" y="2523992"/>
                  <a:pt x="3466029" y="2523992"/>
                  <a:pt x="3466029" y="2523992"/>
                </a:cubicBezTo>
                <a:cubicBezTo>
                  <a:pt x="3456211" y="2507037"/>
                  <a:pt x="3442467" y="2493343"/>
                  <a:pt x="3426268" y="2483888"/>
                </a:cubicBezTo>
                <a:lnTo>
                  <a:pt x="3421667" y="2481960"/>
                </a:lnTo>
                <a:lnTo>
                  <a:pt x="3446331" y="2439303"/>
                </a:lnTo>
                <a:lnTo>
                  <a:pt x="3464674" y="2407578"/>
                </a:lnTo>
                <a:lnTo>
                  <a:pt x="3445649" y="2399601"/>
                </a:lnTo>
                <a:cubicBezTo>
                  <a:pt x="3435335" y="2396796"/>
                  <a:pt x="3424538" y="2395325"/>
                  <a:pt x="3413464" y="2395325"/>
                </a:cubicBezTo>
                <a:cubicBezTo>
                  <a:pt x="2729808" y="2395325"/>
                  <a:pt x="2729808" y="2395325"/>
                  <a:pt x="2729808" y="2395325"/>
                </a:cubicBezTo>
                <a:cubicBezTo>
                  <a:pt x="2686987" y="2395325"/>
                  <a:pt x="2645644" y="2418863"/>
                  <a:pt x="2624971" y="2457112"/>
                </a:cubicBezTo>
                <a:cubicBezTo>
                  <a:pt x="2282405" y="3047034"/>
                  <a:pt x="2282405" y="3047034"/>
                  <a:pt x="2282405" y="3047034"/>
                </a:cubicBezTo>
                <a:cubicBezTo>
                  <a:pt x="2260256" y="3083811"/>
                  <a:pt x="2260256" y="3130887"/>
                  <a:pt x="2282405" y="3167666"/>
                </a:cubicBezTo>
                <a:cubicBezTo>
                  <a:pt x="2325225" y="3241406"/>
                  <a:pt x="2362693" y="3305929"/>
                  <a:pt x="2395478" y="3362386"/>
                </a:cubicBezTo>
                <a:lnTo>
                  <a:pt x="2412031" y="3390890"/>
                </a:lnTo>
                <a:lnTo>
                  <a:pt x="2335350" y="3390890"/>
                </a:lnTo>
                <a:cubicBezTo>
                  <a:pt x="2096889" y="3390890"/>
                  <a:pt x="1715352" y="3390890"/>
                  <a:pt x="1104892" y="3390890"/>
                </a:cubicBezTo>
                <a:cubicBezTo>
                  <a:pt x="1002929" y="3390890"/>
                  <a:pt x="904482" y="3334842"/>
                  <a:pt x="855258" y="3243764"/>
                </a:cubicBezTo>
                <a:cubicBezTo>
                  <a:pt x="855258" y="3243764"/>
                  <a:pt x="855258" y="3243764"/>
                  <a:pt x="39555" y="1839068"/>
                </a:cubicBezTo>
                <a:cubicBezTo>
                  <a:pt x="-13185" y="1751493"/>
                  <a:pt x="-13185" y="1639397"/>
                  <a:pt x="39555" y="1551823"/>
                </a:cubicBezTo>
                <a:cubicBezTo>
                  <a:pt x="39555" y="1551823"/>
                  <a:pt x="39555" y="1551823"/>
                  <a:pt x="855258" y="147125"/>
                </a:cubicBezTo>
                <a:cubicBezTo>
                  <a:pt x="904482" y="56047"/>
                  <a:pt x="1002929" y="0"/>
                  <a:pt x="11048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971F-54EC-46C8-BFF3-3751171E4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5173" y="1490673"/>
            <a:ext cx="4598504" cy="380315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cs typeface="Calibri"/>
              </a:rPr>
              <a:t>Nonprofit organizations</a:t>
            </a:r>
          </a:p>
          <a:p>
            <a:endParaRPr lang="en-US" sz="2400" dirty="0">
              <a:solidFill>
                <a:schemeClr val="bg1"/>
              </a:solidFill>
              <a:cs typeface="Calibri"/>
            </a:endParaRP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Statement of Financial Position</a:t>
            </a: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Statement of Activities</a:t>
            </a: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Statement of Cash Flows</a:t>
            </a: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Notes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4C51805-7475-934C-8A83-B758FF2ED5EC}"/>
              </a:ext>
            </a:extLst>
          </p:cNvPr>
          <p:cNvSpPr txBox="1">
            <a:spLocks/>
          </p:cNvSpPr>
          <p:nvPr/>
        </p:nvSpPr>
        <p:spPr>
          <a:xfrm>
            <a:off x="1054923" y="1413588"/>
            <a:ext cx="3894161" cy="40308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cs typeface="Calibri"/>
              </a:rPr>
              <a:t>For-profit companies</a:t>
            </a:r>
          </a:p>
          <a:p>
            <a:pPr marL="0" indent="0">
              <a:buNone/>
            </a:pPr>
            <a:r>
              <a:rPr lang="en-US" sz="2400" dirty="0">
                <a:cs typeface="Calibri"/>
              </a:rPr>
              <a:t>   </a:t>
            </a:r>
          </a:p>
          <a:p>
            <a:r>
              <a:rPr lang="en-US" sz="2400" dirty="0">
                <a:cs typeface="Calibri"/>
              </a:rPr>
              <a:t>Balance Sheet</a:t>
            </a:r>
          </a:p>
          <a:p>
            <a:r>
              <a:rPr lang="en-US" sz="2400" dirty="0">
                <a:cs typeface="Calibri"/>
              </a:rPr>
              <a:t>Income Statement</a:t>
            </a:r>
          </a:p>
          <a:p>
            <a:r>
              <a:rPr lang="en-US" sz="2400" dirty="0">
                <a:cs typeface="Calibri"/>
              </a:rPr>
              <a:t>Statement of Cash Flows</a:t>
            </a:r>
          </a:p>
          <a:p>
            <a:r>
              <a:rPr lang="en-US" sz="2400" dirty="0">
                <a:cs typeface="Calibri"/>
              </a:rPr>
              <a:t>Notes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587741-4A69-9A4B-8AD6-65DE25173C06}"/>
              </a:ext>
            </a:extLst>
          </p:cNvPr>
          <p:cNvSpPr/>
          <p:nvPr/>
        </p:nvSpPr>
        <p:spPr>
          <a:xfrm>
            <a:off x="2280743" y="214743"/>
            <a:ext cx="8994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a typeface="+mj-lt"/>
                <a:cs typeface="+mj-lt"/>
              </a:rPr>
              <a:t>Financial Statements include…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514933-A77C-D34A-B3BB-64CB9465F75D}"/>
              </a:ext>
            </a:extLst>
          </p:cNvPr>
          <p:cNvSpPr txBox="1"/>
          <p:nvPr/>
        </p:nvSpPr>
        <p:spPr>
          <a:xfrm>
            <a:off x="579322" y="5014204"/>
            <a:ext cx="5644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Additional requirement for nonprofits:</a:t>
            </a:r>
          </a:p>
          <a:p>
            <a:r>
              <a:rPr lang="en-US" sz="2400" dirty="0"/>
              <a:t>  </a:t>
            </a:r>
            <a:r>
              <a:rPr lang="en-US" sz="2400" b="1" i="1" dirty="0"/>
              <a:t>Statement of Functional Expenses</a:t>
            </a:r>
          </a:p>
        </p:txBody>
      </p:sp>
    </p:spTree>
    <p:extLst>
      <p:ext uri="{BB962C8B-B14F-4D97-AF65-F5344CB8AC3E}">
        <p14:creationId xmlns:p14="http://schemas.microsoft.com/office/powerpoint/2010/main" val="1036694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D85E2DFE-AB07-4207-9E57-73DECB7B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a typeface="+mj-lt"/>
                <a:cs typeface="+mj-lt"/>
              </a:rPr>
              <a:t>Statement of Financial Position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5529EE-BC23-3B4C-A6DA-1EB5B29FD7B4}"/>
              </a:ext>
            </a:extLst>
          </p:cNvPr>
          <p:cNvSpPr txBox="1"/>
          <p:nvPr/>
        </p:nvSpPr>
        <p:spPr>
          <a:xfrm>
            <a:off x="1019850" y="1432275"/>
            <a:ext cx="10236489" cy="590931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Cash Basis</a:t>
            </a:r>
            <a:br>
              <a:rPr lang="en-US" dirty="0"/>
            </a:br>
            <a:r>
              <a:rPr lang="en-US" i="1" dirty="0"/>
              <a:t>ASSETS:</a:t>
            </a:r>
            <a:br>
              <a:rPr lang="en-US" dirty="0"/>
            </a:br>
            <a:r>
              <a:rPr lang="en-US" dirty="0"/>
              <a:t> - Cash and Investments</a:t>
            </a:r>
            <a:br>
              <a:rPr lang="en-US" dirty="0"/>
            </a:br>
            <a:r>
              <a:rPr lang="en-US" dirty="0"/>
              <a:t> - Equipment</a:t>
            </a:r>
            <a:br>
              <a:rPr lang="en-US" dirty="0"/>
            </a:br>
            <a:r>
              <a:rPr lang="en-US" dirty="0"/>
              <a:t> - (Accumulated Depreciation)</a:t>
            </a:r>
            <a:br>
              <a:rPr lang="en-US" dirty="0"/>
            </a:br>
            <a:endParaRPr lang="en-US" dirty="0"/>
          </a:p>
          <a:p>
            <a:endParaRPr lang="en-US" dirty="0"/>
          </a:p>
          <a:p>
            <a:br>
              <a:rPr lang="en-US" dirty="0"/>
            </a:br>
            <a:r>
              <a:rPr lang="en-US" i="1" dirty="0"/>
              <a:t>LIABILITIES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- Payroll Taxes</a:t>
            </a:r>
            <a:br>
              <a:rPr lang="en-US" dirty="0"/>
            </a:br>
            <a:r>
              <a:rPr lang="en-US" dirty="0"/>
              <a:t> - Loans</a:t>
            </a:r>
            <a:br>
              <a:rPr lang="en-US" dirty="0"/>
            </a:br>
            <a:endParaRPr lang="en-US" dirty="0"/>
          </a:p>
          <a:p>
            <a:br>
              <a:rPr lang="en-US" dirty="0"/>
            </a:br>
            <a:r>
              <a:rPr lang="en-US" i="1" dirty="0"/>
              <a:t>NET ASSETS:</a:t>
            </a:r>
            <a:br>
              <a:rPr lang="en-US" dirty="0"/>
            </a:br>
            <a:r>
              <a:rPr lang="en-US" dirty="0"/>
              <a:t> - Without Donor Restrictions</a:t>
            </a:r>
            <a:br>
              <a:rPr lang="en-US" dirty="0"/>
            </a:br>
            <a:r>
              <a:rPr lang="en-US" dirty="0"/>
              <a:t> - With Donor Restrictions</a:t>
            </a:r>
            <a:br>
              <a:rPr lang="en-US" dirty="0"/>
            </a:br>
            <a:r>
              <a:rPr lang="en-US" dirty="0"/>
              <a:t> - Year-to-Date Net Income (Loss)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Accrual Basis</a:t>
            </a:r>
          </a:p>
          <a:p>
            <a:r>
              <a:rPr lang="en-US" i="1" dirty="0"/>
              <a:t>ASSETS:</a:t>
            </a:r>
            <a:br>
              <a:rPr lang="en-US" dirty="0"/>
            </a:br>
            <a:r>
              <a:rPr lang="en-US" dirty="0"/>
              <a:t> - Cash and Investments</a:t>
            </a:r>
            <a:br>
              <a:rPr lang="en-US" dirty="0"/>
            </a:br>
            <a:r>
              <a:rPr lang="en-US" dirty="0"/>
              <a:t> - Receivables</a:t>
            </a:r>
            <a:br>
              <a:rPr lang="en-US" dirty="0"/>
            </a:br>
            <a:r>
              <a:rPr lang="en-US" dirty="0"/>
              <a:t> - Prepaid Expenses and Deposits</a:t>
            </a:r>
            <a:br>
              <a:rPr lang="en-US" dirty="0"/>
            </a:br>
            <a:r>
              <a:rPr lang="en-US" dirty="0"/>
              <a:t> - Equipment</a:t>
            </a:r>
            <a:br>
              <a:rPr lang="en-US" dirty="0"/>
            </a:br>
            <a:r>
              <a:rPr lang="en-US" dirty="0"/>
              <a:t> - (Accumulated Depreciation)</a:t>
            </a:r>
            <a:br>
              <a:rPr lang="en-US" dirty="0"/>
            </a:br>
            <a:br>
              <a:rPr lang="en-US" dirty="0"/>
            </a:br>
            <a:r>
              <a:rPr lang="en-US" i="1" dirty="0"/>
              <a:t>LIABILITIES:</a:t>
            </a:r>
            <a:br>
              <a:rPr lang="en-US" dirty="0"/>
            </a:br>
            <a:r>
              <a:rPr lang="en-US" dirty="0"/>
              <a:t> - Accounts Payable and Accrued Expenses</a:t>
            </a:r>
            <a:br>
              <a:rPr lang="en-US" dirty="0"/>
            </a:br>
            <a:r>
              <a:rPr lang="en-US" dirty="0"/>
              <a:t> - Unearned or Deferred Revenue</a:t>
            </a:r>
            <a:br>
              <a:rPr lang="en-US" dirty="0"/>
            </a:br>
            <a:r>
              <a:rPr lang="en-US" dirty="0"/>
              <a:t> - Loans</a:t>
            </a:r>
            <a:br>
              <a:rPr lang="en-US" dirty="0"/>
            </a:br>
            <a:endParaRPr lang="en-US" dirty="0"/>
          </a:p>
          <a:p>
            <a:r>
              <a:rPr lang="en-US" i="1" dirty="0"/>
              <a:t>NET ASSETS:</a:t>
            </a:r>
          </a:p>
          <a:p>
            <a:r>
              <a:rPr lang="en-US" dirty="0"/>
              <a:t> - Without Donor Restrictions</a:t>
            </a:r>
          </a:p>
          <a:p>
            <a:r>
              <a:rPr lang="en-US" dirty="0"/>
              <a:t> - With Donor Restrictions</a:t>
            </a:r>
          </a:p>
          <a:p>
            <a:r>
              <a:rPr lang="en-US" dirty="0"/>
              <a:t> - Year-to-Date Net income (Loss)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5E53B5-2DF5-3A45-9D99-DFC5914C9686}"/>
              </a:ext>
            </a:extLst>
          </p:cNvPr>
          <p:cNvCxnSpPr/>
          <p:nvPr/>
        </p:nvCxnSpPr>
        <p:spPr>
          <a:xfrm>
            <a:off x="548326" y="3618092"/>
            <a:ext cx="1109534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375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1E1268E-C0B9-A743-BDA9-D209AEAD25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981" y="1724517"/>
            <a:ext cx="4822027" cy="3401343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5486901-AF73-8643-9BE2-0CFADE568D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8478" y="1032362"/>
            <a:ext cx="4818888" cy="47856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C86ED6F-B1F6-5749-9475-4659C83E4FC7}"/>
              </a:ext>
            </a:extLst>
          </p:cNvPr>
          <p:cNvSpPr txBox="1"/>
          <p:nvPr/>
        </p:nvSpPr>
        <p:spPr>
          <a:xfrm>
            <a:off x="1344706" y="286871"/>
            <a:ext cx="924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Cash Basis                                                                                   Accrual Basis</a:t>
            </a:r>
          </a:p>
        </p:txBody>
      </p:sp>
    </p:spTree>
    <p:extLst>
      <p:ext uri="{BB962C8B-B14F-4D97-AF65-F5344CB8AC3E}">
        <p14:creationId xmlns:p14="http://schemas.microsoft.com/office/powerpoint/2010/main" val="258234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20AEB5B-DFC7-42B4-9FAA-6B95E01D0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15124" y="0"/>
            <a:ext cx="7476877" cy="6858000"/>
          </a:xfrm>
          <a:custGeom>
            <a:avLst/>
            <a:gdLst>
              <a:gd name="connsiteX0" fmla="*/ 637332 w 7476877"/>
              <a:gd name="connsiteY0" fmla="*/ 4332728 h 6858000"/>
              <a:gd name="connsiteX1" fmla="*/ 1576347 w 7476877"/>
              <a:gd name="connsiteY1" fmla="*/ 4332728 h 6858000"/>
              <a:gd name="connsiteX2" fmla="*/ 1720345 w 7476877"/>
              <a:gd name="connsiteY2" fmla="*/ 4419228 h 6858000"/>
              <a:gd name="connsiteX3" fmla="*/ 2190864 w 7476877"/>
              <a:gd name="connsiteY3" fmla="*/ 5245095 h 6858000"/>
              <a:gd name="connsiteX4" fmla="*/ 2190864 w 7476877"/>
              <a:gd name="connsiteY4" fmla="*/ 5413976 h 6858000"/>
              <a:gd name="connsiteX5" fmla="*/ 1720345 w 7476877"/>
              <a:gd name="connsiteY5" fmla="*/ 6239844 h 6858000"/>
              <a:gd name="connsiteX6" fmla="*/ 1576347 w 7476877"/>
              <a:gd name="connsiteY6" fmla="*/ 6326343 h 6858000"/>
              <a:gd name="connsiteX7" fmla="*/ 637332 w 7476877"/>
              <a:gd name="connsiteY7" fmla="*/ 6326343 h 6858000"/>
              <a:gd name="connsiteX8" fmla="*/ 491309 w 7476877"/>
              <a:gd name="connsiteY8" fmla="*/ 6239844 h 6858000"/>
              <a:gd name="connsiteX9" fmla="*/ 22817 w 7476877"/>
              <a:gd name="connsiteY9" fmla="*/ 5413976 h 6858000"/>
              <a:gd name="connsiteX10" fmla="*/ 22817 w 7476877"/>
              <a:gd name="connsiteY10" fmla="*/ 5245095 h 6858000"/>
              <a:gd name="connsiteX11" fmla="*/ 491309 w 7476877"/>
              <a:gd name="connsiteY11" fmla="*/ 4419228 h 6858000"/>
              <a:gd name="connsiteX12" fmla="*/ 637332 w 7476877"/>
              <a:gd name="connsiteY12" fmla="*/ 4332728 h 6858000"/>
              <a:gd name="connsiteX13" fmla="*/ 3853980 w 7476877"/>
              <a:gd name="connsiteY13" fmla="*/ 0 h 6858000"/>
              <a:gd name="connsiteX14" fmla="*/ 5043644 w 7476877"/>
              <a:gd name="connsiteY14" fmla="*/ 0 h 6858000"/>
              <a:gd name="connsiteX15" fmla="*/ 5083740 w 7476877"/>
              <a:gd name="connsiteY15" fmla="*/ 70378 h 6858000"/>
              <a:gd name="connsiteX16" fmla="*/ 5225307 w 7476877"/>
              <a:gd name="connsiteY16" fmla="*/ 318859 h 6858000"/>
              <a:gd name="connsiteX17" fmla="*/ 5225307 w 7476877"/>
              <a:gd name="connsiteY17" fmla="*/ 577503 h 6858000"/>
              <a:gd name="connsiteX18" fmla="*/ 4504695 w 7476877"/>
              <a:gd name="connsiteY18" fmla="*/ 1842337 h 6858000"/>
              <a:gd name="connsiteX19" fmla="*/ 4284162 w 7476877"/>
              <a:gd name="connsiteY19" fmla="*/ 1974811 h 6858000"/>
              <a:gd name="connsiteX20" fmla="*/ 2846045 w 7476877"/>
              <a:gd name="connsiteY20" fmla="*/ 1974811 h 6858000"/>
              <a:gd name="connsiteX21" fmla="*/ 2778342 w 7476877"/>
              <a:gd name="connsiteY21" fmla="*/ 1965645 h 6858000"/>
              <a:gd name="connsiteX22" fmla="*/ 2731777 w 7476877"/>
              <a:gd name="connsiteY22" fmla="*/ 1945746 h 6858000"/>
              <a:gd name="connsiteX23" fmla="*/ 2760233 w 7476877"/>
              <a:gd name="connsiteY23" fmla="*/ 1895581 h 6858000"/>
              <a:gd name="connsiteX24" fmla="*/ 3768459 w 7476877"/>
              <a:gd name="connsiteY24" fmla="*/ 118263 h 6858000"/>
              <a:gd name="connsiteX25" fmla="*/ 3819932 w 7476877"/>
              <a:gd name="connsiteY25" fmla="*/ 39732 h 6858000"/>
              <a:gd name="connsiteX26" fmla="*/ 1880237 w 7476877"/>
              <a:gd name="connsiteY26" fmla="*/ 0 h 6858000"/>
              <a:gd name="connsiteX27" fmla="*/ 2102124 w 7476877"/>
              <a:gd name="connsiteY27" fmla="*/ 0 h 6858000"/>
              <a:gd name="connsiteX28" fmla="*/ 2086946 w 7476877"/>
              <a:gd name="connsiteY28" fmla="*/ 26756 h 6858000"/>
              <a:gd name="connsiteX29" fmla="*/ 1911773 w 7476877"/>
              <a:gd name="connsiteY29" fmla="*/ 335552 h 6858000"/>
              <a:gd name="connsiteX30" fmla="*/ 1911773 w 7476877"/>
              <a:gd name="connsiteY30" fmla="*/ 594199 h 6858000"/>
              <a:gd name="connsiteX31" fmla="*/ 2629280 w 7476877"/>
              <a:gd name="connsiteY31" fmla="*/ 1859030 h 6858000"/>
              <a:gd name="connsiteX32" fmla="*/ 2723627 w 7476877"/>
              <a:gd name="connsiteY32" fmla="*/ 1956020 h 6858000"/>
              <a:gd name="connsiteX33" fmla="*/ 2734544 w 7476877"/>
              <a:gd name="connsiteY33" fmla="*/ 1960685 h 6858000"/>
              <a:gd name="connsiteX34" fmla="*/ 2676021 w 7476877"/>
              <a:gd name="connsiteY34" fmla="*/ 2063851 h 6858000"/>
              <a:gd name="connsiteX35" fmla="*/ 2632495 w 7476877"/>
              <a:gd name="connsiteY35" fmla="*/ 2140578 h 6858000"/>
              <a:gd name="connsiteX36" fmla="*/ 2677641 w 7476877"/>
              <a:gd name="connsiteY36" fmla="*/ 2159871 h 6858000"/>
              <a:gd name="connsiteX37" fmla="*/ 2754009 w 7476877"/>
              <a:gd name="connsiteY37" fmla="*/ 2170210 h 6858000"/>
              <a:gd name="connsiteX38" fmla="*/ 4376198 w 7476877"/>
              <a:gd name="connsiteY38" fmla="*/ 2170210 h 6858000"/>
              <a:gd name="connsiteX39" fmla="*/ 4624956 w 7476877"/>
              <a:gd name="connsiteY39" fmla="*/ 2020780 h 6858000"/>
              <a:gd name="connsiteX40" fmla="*/ 5437803 w 7476877"/>
              <a:gd name="connsiteY40" fmla="*/ 594055 h 6858000"/>
              <a:gd name="connsiteX41" fmla="*/ 5437803 w 7476877"/>
              <a:gd name="connsiteY41" fmla="*/ 302307 h 6858000"/>
              <a:gd name="connsiteX42" fmla="*/ 5294722 w 7476877"/>
              <a:gd name="connsiteY42" fmla="*/ 51168 h 6858000"/>
              <a:gd name="connsiteX43" fmla="*/ 5265570 w 7476877"/>
              <a:gd name="connsiteY43" fmla="*/ 0 h 6858000"/>
              <a:gd name="connsiteX44" fmla="*/ 7476877 w 7476877"/>
              <a:gd name="connsiteY44" fmla="*/ 0 h 6858000"/>
              <a:gd name="connsiteX45" fmla="*/ 7476877 w 7476877"/>
              <a:gd name="connsiteY45" fmla="*/ 6858000 h 6858000"/>
              <a:gd name="connsiteX46" fmla="*/ 3343303 w 7476877"/>
              <a:gd name="connsiteY46" fmla="*/ 6858000 h 6858000"/>
              <a:gd name="connsiteX47" fmla="*/ 3297958 w 7476877"/>
              <a:gd name="connsiteY47" fmla="*/ 6778065 h 6858000"/>
              <a:gd name="connsiteX48" fmla="*/ 1841286 w 7476877"/>
              <a:gd name="connsiteY48" fmla="*/ 4210218 h 6858000"/>
              <a:gd name="connsiteX49" fmla="*/ 1841286 w 7476877"/>
              <a:gd name="connsiteY49" fmla="*/ 3515516 h 6858000"/>
              <a:gd name="connsiteX50" fmla="*/ 2556859 w 7476877"/>
              <a:gd name="connsiteY50" fmla="*/ 2254092 h 6858000"/>
              <a:gd name="connsiteX51" fmla="*/ 2617166 w 7476877"/>
              <a:gd name="connsiteY51" fmla="*/ 2147787 h 6858000"/>
              <a:gd name="connsiteX52" fmla="*/ 2615044 w 7476877"/>
              <a:gd name="connsiteY52" fmla="*/ 2146880 h 6858000"/>
              <a:gd name="connsiteX53" fmla="*/ 2508620 w 7476877"/>
              <a:gd name="connsiteY53" fmla="*/ 2037473 h 6858000"/>
              <a:gd name="connsiteX54" fmla="*/ 1699276 w 7476877"/>
              <a:gd name="connsiteY54" fmla="*/ 610749 h 6858000"/>
              <a:gd name="connsiteX55" fmla="*/ 1699276 w 7476877"/>
              <a:gd name="connsiteY55" fmla="*/ 319000 h 6858000"/>
              <a:gd name="connsiteX56" fmla="*/ 1843322 w 7476877"/>
              <a:gd name="connsiteY56" fmla="*/ 6507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7476877" h="6858000">
                <a:moveTo>
                  <a:pt x="637332" y="4332728"/>
                </a:moveTo>
                <a:cubicBezTo>
                  <a:pt x="637332" y="4332728"/>
                  <a:pt x="637332" y="4332728"/>
                  <a:pt x="1576347" y="4332728"/>
                </a:cubicBezTo>
                <a:cubicBezTo>
                  <a:pt x="1635163" y="4332728"/>
                  <a:pt x="1691949" y="4365681"/>
                  <a:pt x="1720345" y="4419228"/>
                </a:cubicBezTo>
                <a:cubicBezTo>
                  <a:pt x="1720345" y="4419228"/>
                  <a:pt x="1720345" y="4419228"/>
                  <a:pt x="2190864" y="5245095"/>
                </a:cubicBezTo>
                <a:cubicBezTo>
                  <a:pt x="2221287" y="5296583"/>
                  <a:pt x="2221287" y="5362488"/>
                  <a:pt x="2190864" y="5413976"/>
                </a:cubicBezTo>
                <a:cubicBezTo>
                  <a:pt x="2190864" y="5413976"/>
                  <a:pt x="2190864" y="5413976"/>
                  <a:pt x="1720345" y="6239844"/>
                </a:cubicBezTo>
                <a:cubicBezTo>
                  <a:pt x="1691949" y="6293391"/>
                  <a:pt x="1635163" y="6326343"/>
                  <a:pt x="1576347" y="6326343"/>
                </a:cubicBezTo>
                <a:cubicBezTo>
                  <a:pt x="1576347" y="6326343"/>
                  <a:pt x="1576347" y="6326343"/>
                  <a:pt x="637332" y="6326343"/>
                </a:cubicBezTo>
                <a:cubicBezTo>
                  <a:pt x="576490" y="6326343"/>
                  <a:pt x="521732" y="6293391"/>
                  <a:pt x="491309" y="6239844"/>
                </a:cubicBezTo>
                <a:cubicBezTo>
                  <a:pt x="491309" y="6239844"/>
                  <a:pt x="491309" y="6239844"/>
                  <a:pt x="22817" y="5413976"/>
                </a:cubicBezTo>
                <a:cubicBezTo>
                  <a:pt x="-7605" y="5362488"/>
                  <a:pt x="-7605" y="5296583"/>
                  <a:pt x="22817" y="5245095"/>
                </a:cubicBezTo>
                <a:cubicBezTo>
                  <a:pt x="22817" y="5245095"/>
                  <a:pt x="22817" y="5245095"/>
                  <a:pt x="491309" y="4419228"/>
                </a:cubicBezTo>
                <a:cubicBezTo>
                  <a:pt x="521732" y="4365681"/>
                  <a:pt x="576490" y="4332728"/>
                  <a:pt x="637332" y="4332728"/>
                </a:cubicBezTo>
                <a:close/>
                <a:moveTo>
                  <a:pt x="3853980" y="0"/>
                </a:moveTo>
                <a:lnTo>
                  <a:pt x="5043644" y="0"/>
                </a:lnTo>
                <a:lnTo>
                  <a:pt x="5083740" y="70378"/>
                </a:lnTo>
                <a:cubicBezTo>
                  <a:pt x="5127533" y="147245"/>
                  <a:pt x="5174639" y="229925"/>
                  <a:pt x="5225307" y="318859"/>
                </a:cubicBezTo>
                <a:cubicBezTo>
                  <a:pt x="5271897" y="397715"/>
                  <a:pt x="5271897" y="498649"/>
                  <a:pt x="5225307" y="577503"/>
                </a:cubicBezTo>
                <a:cubicBezTo>
                  <a:pt x="5225307" y="577503"/>
                  <a:pt x="5225307" y="577503"/>
                  <a:pt x="4504695" y="1842337"/>
                </a:cubicBezTo>
                <a:cubicBezTo>
                  <a:pt x="4461209" y="1924345"/>
                  <a:pt x="4374239" y="1974811"/>
                  <a:pt x="4284162" y="1974811"/>
                </a:cubicBezTo>
                <a:cubicBezTo>
                  <a:pt x="4284162" y="1974811"/>
                  <a:pt x="4284162" y="1974811"/>
                  <a:pt x="2846045" y="1974811"/>
                </a:cubicBezTo>
                <a:cubicBezTo>
                  <a:pt x="2822750" y="1974811"/>
                  <a:pt x="2800035" y="1971656"/>
                  <a:pt x="2778342" y="1965645"/>
                </a:cubicBezTo>
                <a:lnTo>
                  <a:pt x="2731777" y="1945746"/>
                </a:lnTo>
                <a:lnTo>
                  <a:pt x="2760233" y="1895581"/>
                </a:lnTo>
                <a:cubicBezTo>
                  <a:pt x="3017539" y="1441999"/>
                  <a:pt x="3346890" y="861413"/>
                  <a:pt x="3768459" y="118263"/>
                </a:cubicBezTo>
                <a:cubicBezTo>
                  <a:pt x="3784101" y="90729"/>
                  <a:pt x="3801308" y="64519"/>
                  <a:pt x="3819932" y="39732"/>
                </a:cubicBezTo>
                <a:close/>
                <a:moveTo>
                  <a:pt x="1880237" y="0"/>
                </a:moveTo>
                <a:lnTo>
                  <a:pt x="2102124" y="0"/>
                </a:lnTo>
                <a:lnTo>
                  <a:pt x="2086946" y="26756"/>
                </a:lnTo>
                <a:cubicBezTo>
                  <a:pt x="1911773" y="335552"/>
                  <a:pt x="1911773" y="335552"/>
                  <a:pt x="1911773" y="335552"/>
                </a:cubicBezTo>
                <a:cubicBezTo>
                  <a:pt x="1865182" y="414408"/>
                  <a:pt x="1865182" y="515344"/>
                  <a:pt x="1911773" y="594199"/>
                </a:cubicBezTo>
                <a:cubicBezTo>
                  <a:pt x="2629280" y="1859030"/>
                  <a:pt x="2629280" y="1859030"/>
                  <a:pt x="2629280" y="1859030"/>
                </a:cubicBezTo>
                <a:cubicBezTo>
                  <a:pt x="2652576" y="1900035"/>
                  <a:pt x="2685189" y="1933154"/>
                  <a:pt x="2723627" y="1956020"/>
                </a:cubicBezTo>
                <a:lnTo>
                  <a:pt x="2734544" y="1960685"/>
                </a:lnTo>
                <a:lnTo>
                  <a:pt x="2676021" y="2063851"/>
                </a:lnTo>
                <a:lnTo>
                  <a:pt x="2632495" y="2140578"/>
                </a:lnTo>
                <a:lnTo>
                  <a:pt x="2677641" y="2159871"/>
                </a:lnTo>
                <a:cubicBezTo>
                  <a:pt x="2702113" y="2166652"/>
                  <a:pt x="2727732" y="2170210"/>
                  <a:pt x="2754009" y="2170210"/>
                </a:cubicBezTo>
                <a:cubicBezTo>
                  <a:pt x="4376198" y="2170210"/>
                  <a:pt x="4376198" y="2170210"/>
                  <a:pt x="4376198" y="2170210"/>
                </a:cubicBezTo>
                <a:cubicBezTo>
                  <a:pt x="4477805" y="2170210"/>
                  <a:pt x="4575904" y="2113286"/>
                  <a:pt x="4624956" y="2020780"/>
                </a:cubicBezTo>
                <a:cubicBezTo>
                  <a:pt x="5437803" y="594055"/>
                  <a:pt x="5437803" y="594055"/>
                  <a:pt x="5437803" y="594055"/>
                </a:cubicBezTo>
                <a:cubicBezTo>
                  <a:pt x="5490358" y="505109"/>
                  <a:pt x="5490358" y="391256"/>
                  <a:pt x="5437803" y="302307"/>
                </a:cubicBezTo>
                <a:cubicBezTo>
                  <a:pt x="5387000" y="213137"/>
                  <a:pt x="5339373" y="129540"/>
                  <a:pt x="5294722" y="51168"/>
                </a:cubicBezTo>
                <a:lnTo>
                  <a:pt x="5265570" y="0"/>
                </a:lnTo>
                <a:lnTo>
                  <a:pt x="7476877" y="0"/>
                </a:lnTo>
                <a:lnTo>
                  <a:pt x="7476877" y="6858000"/>
                </a:lnTo>
                <a:lnTo>
                  <a:pt x="3343303" y="6858000"/>
                </a:lnTo>
                <a:lnTo>
                  <a:pt x="3297958" y="6778065"/>
                </a:lnTo>
                <a:cubicBezTo>
                  <a:pt x="3015657" y="6280421"/>
                  <a:pt x="2563976" y="5484189"/>
                  <a:pt x="1841286" y="4210218"/>
                </a:cubicBezTo>
                <a:cubicBezTo>
                  <a:pt x="1716144" y="3998418"/>
                  <a:pt x="1716144" y="3727316"/>
                  <a:pt x="1841286" y="3515516"/>
                </a:cubicBezTo>
                <a:cubicBezTo>
                  <a:pt x="1841286" y="3515516"/>
                  <a:pt x="1841286" y="3515516"/>
                  <a:pt x="2556859" y="2254092"/>
                </a:cubicBezTo>
                <a:lnTo>
                  <a:pt x="2617166" y="2147787"/>
                </a:lnTo>
                <a:lnTo>
                  <a:pt x="2615044" y="2146880"/>
                </a:lnTo>
                <a:cubicBezTo>
                  <a:pt x="2571686" y="2121084"/>
                  <a:pt x="2534897" y="2083728"/>
                  <a:pt x="2508620" y="2037473"/>
                </a:cubicBezTo>
                <a:cubicBezTo>
                  <a:pt x="2508620" y="2037473"/>
                  <a:pt x="2508620" y="2037473"/>
                  <a:pt x="1699276" y="610749"/>
                </a:cubicBezTo>
                <a:cubicBezTo>
                  <a:pt x="1646720" y="521803"/>
                  <a:pt x="1646720" y="407950"/>
                  <a:pt x="1699276" y="319000"/>
                </a:cubicBezTo>
                <a:cubicBezTo>
                  <a:pt x="1699276" y="319000"/>
                  <a:pt x="1699276" y="319000"/>
                  <a:pt x="1843322" y="6507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4B93721-934F-4F1E-A868-0B2BA110D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1960" y="561256"/>
            <a:ext cx="1128382" cy="847206"/>
            <a:chOff x="7393391" y="1075612"/>
            <a:chExt cx="1128382" cy="847206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99494AF8-52DE-4016-B1B9-5D16974BAE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93391" y="1327438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27115E3-8DBD-460F-8EAD-44E1261741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971281" y="1075612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D85E2DFE-AB07-4207-9E57-73DECB7B1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a typeface="+mj-lt"/>
                <a:cs typeface="+mj-lt"/>
              </a:rPr>
              <a:t>Statement of Activity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5529EE-BC23-3B4C-A6DA-1EB5B29FD7B4}"/>
              </a:ext>
            </a:extLst>
          </p:cNvPr>
          <p:cNvSpPr txBox="1"/>
          <p:nvPr/>
        </p:nvSpPr>
        <p:spPr>
          <a:xfrm>
            <a:off x="1295096" y="1410355"/>
            <a:ext cx="10236489" cy="544764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Revenues:</a:t>
            </a:r>
            <a:br>
              <a:rPr lang="en-US" dirty="0"/>
            </a:br>
            <a:r>
              <a:rPr lang="en-US" dirty="0"/>
              <a:t> - Contributed</a:t>
            </a:r>
          </a:p>
          <a:p>
            <a:r>
              <a:rPr lang="en-US" dirty="0"/>
              <a:t>     * </a:t>
            </a:r>
            <a:r>
              <a:rPr lang="en-US" i="1" dirty="0"/>
              <a:t>Without Donor Restrictions</a:t>
            </a:r>
          </a:p>
          <a:p>
            <a:r>
              <a:rPr lang="en-US" i="1" dirty="0"/>
              <a:t>     * With Donor Restrictions</a:t>
            </a:r>
            <a:br>
              <a:rPr lang="en-US" dirty="0"/>
            </a:br>
            <a:r>
              <a:rPr lang="en-US" dirty="0"/>
              <a:t> - Earned</a:t>
            </a:r>
          </a:p>
          <a:p>
            <a:r>
              <a:rPr lang="en-US" dirty="0"/>
              <a:t> - Fundraising Events</a:t>
            </a:r>
          </a:p>
          <a:p>
            <a:r>
              <a:rPr lang="en-US" dirty="0"/>
              <a:t> - Other</a:t>
            </a:r>
            <a:br>
              <a:rPr lang="en-US" dirty="0"/>
            </a:br>
            <a:r>
              <a:rPr lang="en-US" dirty="0"/>
              <a:t> - </a:t>
            </a:r>
            <a:r>
              <a:rPr lang="en-US" b="1" dirty="0"/>
              <a:t>Releases from Restrictions</a:t>
            </a:r>
          </a:p>
          <a:p>
            <a:endParaRPr lang="en-US" dirty="0"/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Expenses:</a:t>
            </a:r>
            <a:br>
              <a:rPr lang="en-US" dirty="0"/>
            </a:br>
            <a:r>
              <a:rPr lang="en-US" dirty="0"/>
              <a:t> - Natural</a:t>
            </a:r>
          </a:p>
          <a:p>
            <a:r>
              <a:rPr lang="en-US" dirty="0"/>
              <a:t> - Funding Source</a:t>
            </a:r>
            <a:br>
              <a:rPr lang="en-US" dirty="0"/>
            </a:br>
            <a:r>
              <a:rPr lang="en-US" dirty="0"/>
              <a:t> - Functional</a:t>
            </a:r>
            <a:br>
              <a:rPr lang="en-US" dirty="0"/>
            </a:br>
            <a:endParaRPr lang="en-US" dirty="0"/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Changes in Net Assets:</a:t>
            </a:r>
            <a:br>
              <a:rPr lang="en-US" dirty="0"/>
            </a:br>
            <a:r>
              <a:rPr lang="en-US" dirty="0"/>
              <a:t> - Without Donor Restrictions</a:t>
            </a:r>
            <a:br>
              <a:rPr lang="en-US" dirty="0"/>
            </a:br>
            <a:r>
              <a:rPr lang="en-US" dirty="0"/>
              <a:t> - With Donor Restrictions</a:t>
            </a:r>
          </a:p>
          <a:p>
            <a:endParaRPr lang="en-US" dirty="0"/>
          </a:p>
          <a:p>
            <a:endParaRPr lang="en-US" dirty="0"/>
          </a:p>
          <a:p>
            <a:endParaRPr lang="en-US" sz="2400" dirty="0"/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Operating vs Non-operating</a:t>
            </a:r>
          </a:p>
          <a:p>
            <a:r>
              <a:rPr lang="en-US" b="1" dirty="0"/>
              <a:t>Related to the core business or mission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- Normal, recurring revenue streams</a:t>
            </a:r>
            <a:br>
              <a:rPr lang="en-US" dirty="0"/>
            </a:br>
            <a:r>
              <a:rPr lang="en-US" dirty="0"/>
              <a:t> - Personnel costs for management and program implementation</a:t>
            </a:r>
            <a:br>
              <a:rPr lang="en-US" dirty="0"/>
            </a:br>
            <a:r>
              <a:rPr lang="en-US" dirty="0"/>
              <a:t> - Facilities/Occupancy costs for staff and program space</a:t>
            </a:r>
            <a:br>
              <a:rPr lang="en-US" dirty="0"/>
            </a:br>
            <a:r>
              <a:rPr lang="en-US" dirty="0"/>
              <a:t> - Office and program supplies</a:t>
            </a:r>
          </a:p>
          <a:p>
            <a:r>
              <a:rPr lang="en-US" dirty="0"/>
              <a:t> - General business expenses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Not related to the core business or mission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 - Investment portfolio activity</a:t>
            </a:r>
            <a:br>
              <a:rPr lang="en-US" dirty="0"/>
            </a:br>
            <a:r>
              <a:rPr lang="en-US" dirty="0"/>
              <a:t> - Costs of bond issues</a:t>
            </a:r>
            <a:br>
              <a:rPr lang="en-US" dirty="0"/>
            </a:br>
            <a:r>
              <a:rPr lang="en-US" dirty="0"/>
              <a:t> - Write-off of debt obligations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1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89634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1CEE39-A6DC-4DE0-9789-206F1A9888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26744" y="889634"/>
            <a:ext cx="0" cy="507492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AC86ED6F-B1F6-5749-9475-4659C83E4FC7}"/>
              </a:ext>
            </a:extLst>
          </p:cNvPr>
          <p:cNvSpPr txBox="1"/>
          <p:nvPr/>
        </p:nvSpPr>
        <p:spPr>
          <a:xfrm>
            <a:off x="886120" y="246021"/>
            <a:ext cx="924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Cash Basis                                                                  Accrual Basis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B39D5B-0E2A-6D40-9FD2-8FE477161E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120" y="1611453"/>
            <a:ext cx="3932178" cy="31457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56C073-FA9C-804B-8575-6DE209F340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6306" y="615353"/>
            <a:ext cx="6765718" cy="609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36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6765</TotalTime>
  <Words>1064</Words>
  <Application>Microsoft Macintosh PowerPoint</Application>
  <PresentationFormat>Widescreen</PresentationFormat>
  <Paragraphs>168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Statement of Financial Position</vt:lpstr>
      <vt:lpstr>PowerPoint Presentation</vt:lpstr>
      <vt:lpstr>Statement of Activity</vt:lpstr>
      <vt:lpstr>PowerPoint Presentation</vt:lpstr>
      <vt:lpstr>Statement of Cash Flows</vt:lpstr>
      <vt:lpstr>PowerPoint Presentation</vt:lpstr>
      <vt:lpstr>Statement of Functional Expense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Gill</dc:creator>
  <cp:lastModifiedBy>BRENDA MALOTTKE</cp:lastModifiedBy>
  <cp:revision>808</cp:revision>
  <cp:lastPrinted>2021-09-14T13:59:36Z</cp:lastPrinted>
  <dcterms:created xsi:type="dcterms:W3CDTF">2020-06-16T15:52:14Z</dcterms:created>
  <dcterms:modified xsi:type="dcterms:W3CDTF">2021-09-14T14:57:43Z</dcterms:modified>
</cp:coreProperties>
</file>