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285" r:id="rId3"/>
    <p:sldId id="257" r:id="rId4"/>
    <p:sldId id="258" r:id="rId5"/>
    <p:sldId id="260" r:id="rId6"/>
    <p:sldId id="261" r:id="rId7"/>
    <p:sldId id="262" r:id="rId8"/>
    <p:sldId id="263" r:id="rId9"/>
    <p:sldId id="270" r:id="rId10"/>
    <p:sldId id="271" r:id="rId11"/>
    <p:sldId id="264" r:id="rId12"/>
    <p:sldId id="277" r:id="rId13"/>
    <p:sldId id="278" r:id="rId14"/>
    <p:sldId id="279" r:id="rId15"/>
    <p:sldId id="280" r:id="rId16"/>
    <p:sldId id="282" r:id="rId17"/>
    <p:sldId id="283" r:id="rId18"/>
    <p:sldId id="284" r:id="rId19"/>
    <p:sldId id="265" r:id="rId20"/>
    <p:sldId id="266" r:id="rId21"/>
    <p:sldId id="267" r:id="rId22"/>
    <p:sldId id="268" r:id="rId23"/>
    <p:sldId id="269" r:id="rId24"/>
    <p:sldId id="274" r:id="rId25"/>
    <p:sldId id="275" r:id="rId26"/>
    <p:sldId id="272" r:id="rId27"/>
    <p:sldId id="276" r:id="rId28"/>
    <p:sldId id="286" r:id="rId29"/>
    <p:sldId id="287" r:id="rId30"/>
    <p:sldId id="288" r:id="rId31"/>
    <p:sldId id="273" r:id="rId32"/>
  </p:sldIdLst>
  <p:sldSz cx="18288000" cy="10287000"/>
  <p:notesSz cx="6858000" cy="9144000"/>
  <p:embeddedFontLst>
    <p:embeddedFont>
      <p:font typeface="Calibri" panose="020F0502020204030204" pitchFamily="34" charset="0"/>
      <p:regular r:id="rId34"/>
      <p:bold r:id="rId35"/>
      <p:italic r:id="rId36"/>
      <p:boldItalic r:id="rId37"/>
    </p:embeddedFont>
    <p:embeddedFont>
      <p:font typeface="Clear Sans Regular" panose="020B0503030202020304" pitchFamily="34" charset="0"/>
      <p:regular r:id="rId38"/>
    </p:embeddedFont>
    <p:embeddedFont>
      <p:font typeface="Lato Bold" panose="020F0802020204030203" pitchFamily="34" charset="77"/>
      <p:regular r:id="rId39"/>
      <p:bold r:id="rId40"/>
    </p:embeddedFont>
    <p:embeddedFont>
      <p:font typeface="Open Sans" panose="020B0606030504020204" pitchFamily="34" charset="0"/>
      <p:regular r:id="rId41"/>
    </p:embeddedFont>
    <p:embeddedFont>
      <p:font typeface="Open Sans Bold" panose="020B0806030504020204" pitchFamily="34" charset="0"/>
      <p:regular r:id="rId42"/>
      <p:bold r:id="rId43"/>
    </p:embeddedFont>
    <p:embeddedFont>
      <p:font typeface="Open Sans Extra Bold" panose="020B0906030804020204" pitchFamily="34" charset="0"/>
      <p:regular r:id="rId44"/>
      <p:bold r:id="rId45"/>
    </p:embeddedFont>
    <p:embeddedFont>
      <p:font typeface="Open Sans Light" panose="020B0306030504020204" pitchFamily="34" charset="0"/>
      <p:regular r:id="rId46"/>
    </p:embeddedFont>
    <p:embeddedFont>
      <p:font typeface="Open Sans Light Bold" panose="020B0806030504020204" pitchFamily="34" charset="0"/>
      <p:regular r:id="rId47"/>
      <p:bold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th Grimes" initials="SG" lastIdx="19" clrIdx="0">
    <p:extLst>
      <p:ext uri="{19B8F6BF-5375-455C-9EA6-DF929625EA0E}">
        <p15:presenceInfo xmlns:p15="http://schemas.microsoft.com/office/powerpoint/2012/main" userId="Seth Gri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6D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43" autoAdjust="0"/>
    <p:restoredTop sz="85374" autoAdjust="0"/>
  </p:normalViewPr>
  <p:slideViewPr>
    <p:cSldViewPr>
      <p:cViewPr varScale="1">
        <p:scale>
          <a:sx n="61" d="100"/>
          <a:sy n="61" d="100"/>
        </p:scale>
        <p:origin x="248" y="5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0526B-4366-274F-B595-E0A7E4BB0DA6}" type="datetimeFigureOut">
              <a:rPr lang="en-US" smtClean="0"/>
              <a:t>2/11/21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DB019-5901-0A45-9A6B-582D0CC80C0A}" type="slidenum">
              <a:rPr lang="en-US" smtClean="0"/>
              <a:t>‹#›</a:t>
            </a:fld>
            <a:endParaRPr lang="en-US"/>
          </a:p>
        </p:txBody>
      </p:sp>
    </p:spTree>
    <p:extLst>
      <p:ext uri="{BB962C8B-B14F-4D97-AF65-F5344CB8AC3E}">
        <p14:creationId xmlns:p14="http://schemas.microsoft.com/office/powerpoint/2010/main" val="117344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t>
            </a:r>
          </a:p>
          <a:p>
            <a:r>
              <a:rPr lang="en-US" dirty="0"/>
              <a:t>Success Story? </a:t>
            </a:r>
          </a:p>
          <a:p>
            <a:r>
              <a:rPr lang="en-US" dirty="0"/>
              <a:t>Biggest struggle? </a:t>
            </a:r>
          </a:p>
          <a:p>
            <a:r>
              <a:rPr lang="en-US" dirty="0"/>
              <a:t>What other support does your business need? </a:t>
            </a:r>
          </a:p>
          <a:p>
            <a:endParaRPr lang="en-US" dirty="0"/>
          </a:p>
        </p:txBody>
      </p:sp>
      <p:sp>
        <p:nvSpPr>
          <p:cNvPr id="4" name="Slide Number Placeholder 3"/>
          <p:cNvSpPr>
            <a:spLocks noGrp="1"/>
          </p:cNvSpPr>
          <p:nvPr>
            <p:ph type="sldNum" sz="quarter" idx="5"/>
          </p:nvPr>
        </p:nvSpPr>
        <p:spPr/>
        <p:txBody>
          <a:bodyPr/>
          <a:lstStyle/>
          <a:p>
            <a:fld id="{459DB019-5901-0A45-9A6B-582D0CC80C0A}" type="slidenum">
              <a:rPr lang="en-US" smtClean="0"/>
              <a:t>2</a:t>
            </a:fld>
            <a:endParaRPr lang="en-US"/>
          </a:p>
        </p:txBody>
      </p:sp>
    </p:spTree>
    <p:extLst>
      <p:ext uri="{BB962C8B-B14F-4D97-AF65-F5344CB8AC3E}">
        <p14:creationId xmlns:p14="http://schemas.microsoft.com/office/powerpoint/2010/main" val="4208483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during webinar: Salaries should include the business owner if he/she was in payroll. If the employee or contractor received unemployment insurance benefits, you cannot use the funds to backpay or pay your employees for the same period they received unemployment benefits. </a:t>
            </a:r>
          </a:p>
          <a:p>
            <a:r>
              <a:rPr lang="en-US" dirty="0"/>
              <a:t>In the salaries section, you can also include any subcontractors that you might of hire for any additional programs such us as music, art, or any other program added to the center. </a:t>
            </a:r>
            <a:br>
              <a:rPr lang="en-US" dirty="0"/>
            </a:br>
            <a:r>
              <a:rPr lang="en-US" dirty="0"/>
              <a:t>In here, I also provide 2 examples as to how the funds could be use thru 2 different income streams. The 1</a:t>
            </a:r>
            <a:r>
              <a:rPr lang="en-US" baseline="30000" dirty="0"/>
              <a:t>st</a:t>
            </a:r>
            <a:r>
              <a:rPr lang="en-US" dirty="0"/>
              <a:t> sample is using all the ECEI funds to cover for salaries and payroll taxes. The sample 2 shows you how the funds can be distributed between PPP and ECEI. </a:t>
            </a:r>
          </a:p>
        </p:txBody>
      </p:sp>
      <p:sp>
        <p:nvSpPr>
          <p:cNvPr id="4" name="Slide Number Placeholder 3"/>
          <p:cNvSpPr>
            <a:spLocks noGrp="1"/>
          </p:cNvSpPr>
          <p:nvPr>
            <p:ph type="sldNum" sz="quarter" idx="5"/>
          </p:nvPr>
        </p:nvSpPr>
        <p:spPr/>
        <p:txBody>
          <a:bodyPr/>
          <a:lstStyle/>
          <a:p>
            <a:fld id="{459DB019-5901-0A45-9A6B-582D0CC80C0A}" type="slidenum">
              <a:rPr lang="en-US" smtClean="0"/>
              <a:t>13</a:t>
            </a:fld>
            <a:endParaRPr lang="en-US"/>
          </a:p>
        </p:txBody>
      </p:sp>
    </p:spTree>
    <p:extLst>
      <p:ext uri="{BB962C8B-B14F-4D97-AF65-F5344CB8AC3E}">
        <p14:creationId xmlns:p14="http://schemas.microsoft.com/office/powerpoint/2010/main" val="3243201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during webinar: </a:t>
            </a:r>
          </a:p>
          <a:p>
            <a:pPr marL="171450" indent="-171450">
              <a:buFontTx/>
              <a:buChar char="-"/>
            </a:pPr>
            <a:r>
              <a:rPr lang="en-US" dirty="0"/>
              <a:t>This category is where you track all your expenses for the actual program itself. Non-capital equipment is an asset with an acquisition cost of $1000 or more, but less than $ 5,000. </a:t>
            </a:r>
          </a:p>
          <a:p>
            <a:pPr marL="171450" indent="-171450">
              <a:buFontTx/>
              <a:buChar char="-"/>
            </a:pPr>
            <a:r>
              <a:rPr lang="en-US" dirty="0"/>
              <a:t>If the center has a vehicle to transport children, we will include such as vehicle payment, vehicle repair and vehicle insurance under this category</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59DB019-5901-0A45-9A6B-582D0CC80C0A}" type="slidenum">
              <a:rPr lang="en-US" smtClean="0"/>
              <a:t>14</a:t>
            </a:fld>
            <a:endParaRPr lang="en-US"/>
          </a:p>
        </p:txBody>
      </p:sp>
    </p:spTree>
    <p:extLst>
      <p:ext uri="{BB962C8B-B14F-4D97-AF65-F5344CB8AC3E}">
        <p14:creationId xmlns:p14="http://schemas.microsoft.com/office/powerpoint/2010/main" val="1640894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during webinar: </a:t>
            </a:r>
          </a:p>
          <a:p>
            <a:pPr marL="171450" indent="-171450">
              <a:buFontTx/>
              <a:buChar char="-"/>
            </a:pPr>
            <a:r>
              <a:rPr lang="en-US" dirty="0"/>
              <a:t>In this category you can also add the cost of an accounting software, zoom, any development classes for your staff, zoom, etc.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 In here you can also add transportation expenses.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59DB019-5901-0A45-9A6B-582D0CC80C0A}" type="slidenum">
              <a:rPr lang="en-US" smtClean="0"/>
              <a:t>15</a:t>
            </a:fld>
            <a:endParaRPr lang="en-US"/>
          </a:p>
        </p:txBody>
      </p:sp>
    </p:spTree>
    <p:extLst>
      <p:ext uri="{BB962C8B-B14F-4D97-AF65-F5344CB8AC3E}">
        <p14:creationId xmlns:p14="http://schemas.microsoft.com/office/powerpoint/2010/main" val="3253474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during webinar:</a:t>
            </a:r>
          </a:p>
          <a:p>
            <a:pPr marL="171450" indent="-171450">
              <a:buFontTx/>
              <a:buChar char="-"/>
            </a:pPr>
            <a:r>
              <a:rPr lang="en-US" dirty="0"/>
              <a:t>Please note that there is no limit in the amount of funds you use in this category. We do understand that you might have put a number during your original application; however, the county is looking as for how the funds were actually spent. </a:t>
            </a:r>
          </a:p>
          <a:p>
            <a:pPr marL="171450" indent="-171450">
              <a:buFontTx/>
              <a:buChar char="-"/>
            </a:pPr>
            <a:r>
              <a:rPr lang="en-US" dirty="0"/>
              <a:t>It might be the case where you might of bought this item and grouping them together also works. Just make sure your subcategory is labeled properly. </a:t>
            </a:r>
          </a:p>
        </p:txBody>
      </p:sp>
      <p:sp>
        <p:nvSpPr>
          <p:cNvPr id="4" name="Slide Number Placeholder 3"/>
          <p:cNvSpPr>
            <a:spLocks noGrp="1"/>
          </p:cNvSpPr>
          <p:nvPr>
            <p:ph type="sldNum" sz="quarter" idx="5"/>
          </p:nvPr>
        </p:nvSpPr>
        <p:spPr/>
        <p:txBody>
          <a:bodyPr/>
          <a:lstStyle/>
          <a:p>
            <a:fld id="{459DB019-5901-0A45-9A6B-582D0CC80C0A}" type="slidenum">
              <a:rPr lang="en-US" smtClean="0"/>
              <a:t>16</a:t>
            </a:fld>
            <a:endParaRPr lang="en-US"/>
          </a:p>
        </p:txBody>
      </p:sp>
    </p:spTree>
    <p:extLst>
      <p:ext uri="{BB962C8B-B14F-4D97-AF65-F5344CB8AC3E}">
        <p14:creationId xmlns:p14="http://schemas.microsoft.com/office/powerpoint/2010/main" val="96337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during webinar: In here you guys can track other expenses such as advertising. So let’s say I used Facebook to advertise my business and reopening, then here is where I will add such expense.  </a:t>
            </a:r>
          </a:p>
        </p:txBody>
      </p:sp>
      <p:sp>
        <p:nvSpPr>
          <p:cNvPr id="4" name="Slide Number Placeholder 3"/>
          <p:cNvSpPr>
            <a:spLocks noGrp="1"/>
          </p:cNvSpPr>
          <p:nvPr>
            <p:ph type="sldNum" sz="quarter" idx="5"/>
          </p:nvPr>
        </p:nvSpPr>
        <p:spPr/>
        <p:txBody>
          <a:bodyPr/>
          <a:lstStyle/>
          <a:p>
            <a:fld id="{459DB019-5901-0A45-9A6B-582D0CC80C0A}" type="slidenum">
              <a:rPr lang="en-US" smtClean="0"/>
              <a:t>17</a:t>
            </a:fld>
            <a:endParaRPr lang="en-US"/>
          </a:p>
        </p:txBody>
      </p:sp>
    </p:spTree>
    <p:extLst>
      <p:ext uri="{BB962C8B-B14F-4D97-AF65-F5344CB8AC3E}">
        <p14:creationId xmlns:p14="http://schemas.microsoft.com/office/powerpoint/2010/main" val="628808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during webinar:</a:t>
            </a:r>
          </a:p>
          <a:p>
            <a:endParaRPr lang="en-US" dirty="0"/>
          </a:p>
          <a:p>
            <a:pPr marL="171450" indent="-171450">
              <a:buFontTx/>
              <a:buChar char="-"/>
            </a:pPr>
            <a:r>
              <a:rPr lang="en-US" dirty="0"/>
              <a:t>Here is a quick example of a summary of income and expenses that I put together. In white, you guys can see the actual income and expenses. Then, I categorize the income stream and expenses under each specific category as I might be using parents paid tuition to cover some expenses, as well as ECEI grant and PPP Loan. </a:t>
            </a:r>
          </a:p>
          <a:p>
            <a:pPr marL="171450" indent="-171450">
              <a:buFontTx/>
              <a:buChar char="-"/>
            </a:pPr>
            <a:r>
              <a:rPr lang="en-US" dirty="0"/>
              <a:t>Based on this sample, I have a profit in the parent’s income stream as I didn’t use all the funds. </a:t>
            </a:r>
          </a:p>
        </p:txBody>
      </p:sp>
      <p:sp>
        <p:nvSpPr>
          <p:cNvPr id="4" name="Slide Number Placeholder 3"/>
          <p:cNvSpPr>
            <a:spLocks noGrp="1"/>
          </p:cNvSpPr>
          <p:nvPr>
            <p:ph type="sldNum" sz="quarter" idx="5"/>
          </p:nvPr>
        </p:nvSpPr>
        <p:spPr/>
        <p:txBody>
          <a:bodyPr/>
          <a:lstStyle/>
          <a:p>
            <a:fld id="{459DB019-5901-0A45-9A6B-582D0CC80C0A}" type="slidenum">
              <a:rPr lang="en-US" smtClean="0"/>
              <a:t>18</a:t>
            </a:fld>
            <a:endParaRPr lang="en-US"/>
          </a:p>
        </p:txBody>
      </p:sp>
    </p:spTree>
    <p:extLst>
      <p:ext uri="{BB962C8B-B14F-4D97-AF65-F5344CB8AC3E}">
        <p14:creationId xmlns:p14="http://schemas.microsoft.com/office/powerpoint/2010/main" val="2953350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say during webinar: Please, this is based on where your center is located, not where the children live. </a:t>
            </a:r>
          </a:p>
        </p:txBody>
      </p:sp>
      <p:sp>
        <p:nvSpPr>
          <p:cNvPr id="4" name="Slide Number Placeholder 3"/>
          <p:cNvSpPr>
            <a:spLocks noGrp="1"/>
          </p:cNvSpPr>
          <p:nvPr>
            <p:ph type="sldNum" sz="quarter" idx="5"/>
          </p:nvPr>
        </p:nvSpPr>
        <p:spPr/>
        <p:txBody>
          <a:bodyPr/>
          <a:lstStyle/>
          <a:p>
            <a:fld id="{459DB019-5901-0A45-9A6B-582D0CC80C0A}" type="slidenum">
              <a:rPr lang="en-US" smtClean="0"/>
              <a:t>20</a:t>
            </a:fld>
            <a:endParaRPr lang="en-US"/>
          </a:p>
        </p:txBody>
      </p:sp>
    </p:spTree>
    <p:extLst>
      <p:ext uri="{BB962C8B-B14F-4D97-AF65-F5344CB8AC3E}">
        <p14:creationId xmlns:p14="http://schemas.microsoft.com/office/powerpoint/2010/main" val="1374406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say during webinar: </a:t>
            </a:r>
          </a:p>
          <a:p>
            <a:endParaRPr lang="en-US" dirty="0"/>
          </a:p>
          <a:p>
            <a:pPr marL="171450" indent="-171450">
              <a:buFontTx/>
              <a:buChar char="-"/>
            </a:pPr>
            <a:r>
              <a:rPr lang="en-US" dirty="0"/>
              <a:t>The Income/Expense report along with receipts, and Childcare license are documents you must upload. The excels certificate is only applicable if you have it. Also, if you do not upload a document on the categories listed above, you will not be able to proceed to the next page and you will get an message in red saying “ You have not uploaded a file. Please upload a file to continue”.</a:t>
            </a:r>
          </a:p>
          <a:p>
            <a:pPr marL="171450" indent="-171450">
              <a:buFontTx/>
              <a:buChar char="-"/>
            </a:pPr>
            <a:r>
              <a:rPr lang="en-US" dirty="0"/>
              <a:t>Please note that the county prefers to received PDF documents. </a:t>
            </a:r>
          </a:p>
          <a:p>
            <a:pPr marL="171450" indent="-171450">
              <a:buFontTx/>
              <a:buChar char="-"/>
            </a:pPr>
            <a:r>
              <a:rPr lang="en-US" dirty="0"/>
              <a:t>My recommendation about Income/ Expense Report will be to submit 1 PDF or Excel Spreadsheet that contains all financial information </a:t>
            </a:r>
          </a:p>
          <a:p>
            <a:pPr marL="171450" indent="-171450">
              <a:buFontTx/>
              <a:buChar char="-"/>
            </a:pPr>
            <a:r>
              <a:rPr lang="en-US" dirty="0"/>
              <a:t>My recommendation about Receipts will be to track them monthly and separate them by the categories listed previously which are Facilities, Payroll &amp; Benefits, Programmatic, Administrative, PPE, and other. </a:t>
            </a:r>
          </a:p>
        </p:txBody>
      </p:sp>
      <p:sp>
        <p:nvSpPr>
          <p:cNvPr id="4" name="Slide Number Placeholder 3"/>
          <p:cNvSpPr>
            <a:spLocks noGrp="1"/>
          </p:cNvSpPr>
          <p:nvPr>
            <p:ph type="sldNum" sz="quarter" idx="5"/>
          </p:nvPr>
        </p:nvSpPr>
        <p:spPr/>
        <p:txBody>
          <a:bodyPr/>
          <a:lstStyle/>
          <a:p>
            <a:fld id="{459DB019-5901-0A45-9A6B-582D0CC80C0A}" type="slidenum">
              <a:rPr lang="en-US" smtClean="0"/>
              <a:t>23</a:t>
            </a:fld>
            <a:endParaRPr lang="en-US"/>
          </a:p>
        </p:txBody>
      </p:sp>
    </p:spTree>
    <p:extLst>
      <p:ext uri="{BB962C8B-B14F-4D97-AF65-F5344CB8AC3E}">
        <p14:creationId xmlns:p14="http://schemas.microsoft.com/office/powerpoint/2010/main" val="4197530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say in webinar: Here is a sample of how the system works when you get to the page where you need to upload your documents. Once you add the document, please make sure to click the blue button that says ”upload” otherwise your document won’t be added to the system. I do recommend that you take a screenshot of this page, once you have uploaded all your documents. In the next slide, you are going to see how the system looks once the documents have been uploaded. </a:t>
            </a:r>
          </a:p>
        </p:txBody>
      </p:sp>
      <p:sp>
        <p:nvSpPr>
          <p:cNvPr id="4" name="Slide Number Placeholder 3"/>
          <p:cNvSpPr>
            <a:spLocks noGrp="1"/>
          </p:cNvSpPr>
          <p:nvPr>
            <p:ph type="sldNum" sz="quarter" idx="5"/>
          </p:nvPr>
        </p:nvSpPr>
        <p:spPr/>
        <p:txBody>
          <a:bodyPr/>
          <a:lstStyle/>
          <a:p>
            <a:fld id="{459DB019-5901-0A45-9A6B-582D0CC80C0A}" type="slidenum">
              <a:rPr lang="en-US" smtClean="0"/>
              <a:t>24</a:t>
            </a:fld>
            <a:endParaRPr lang="en-US"/>
          </a:p>
        </p:txBody>
      </p:sp>
    </p:spTree>
    <p:extLst>
      <p:ext uri="{BB962C8B-B14F-4D97-AF65-F5344CB8AC3E}">
        <p14:creationId xmlns:p14="http://schemas.microsoft.com/office/powerpoint/2010/main" val="3788731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say during webinar: Here is a preview of what the page looks like after you upload your document correctly. As you can see, the items with a red asterisk must be completed. Also, the system does allow you to upload multiple documents. </a:t>
            </a:r>
          </a:p>
        </p:txBody>
      </p:sp>
      <p:sp>
        <p:nvSpPr>
          <p:cNvPr id="4" name="Slide Number Placeholder 3"/>
          <p:cNvSpPr>
            <a:spLocks noGrp="1"/>
          </p:cNvSpPr>
          <p:nvPr>
            <p:ph type="sldNum" sz="quarter" idx="5"/>
          </p:nvPr>
        </p:nvSpPr>
        <p:spPr/>
        <p:txBody>
          <a:bodyPr/>
          <a:lstStyle/>
          <a:p>
            <a:fld id="{459DB019-5901-0A45-9A6B-582D0CC80C0A}" type="slidenum">
              <a:rPr lang="en-US" smtClean="0"/>
              <a:t>25</a:t>
            </a:fld>
            <a:endParaRPr lang="en-US"/>
          </a:p>
        </p:txBody>
      </p:sp>
    </p:spTree>
    <p:extLst>
      <p:ext uri="{BB962C8B-B14F-4D97-AF65-F5344CB8AC3E}">
        <p14:creationId xmlns:p14="http://schemas.microsoft.com/office/powerpoint/2010/main" val="1252328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Webinar: Announce the poll </a:t>
            </a:r>
          </a:p>
        </p:txBody>
      </p:sp>
      <p:sp>
        <p:nvSpPr>
          <p:cNvPr id="4" name="Slide Number Placeholder 3"/>
          <p:cNvSpPr>
            <a:spLocks noGrp="1"/>
          </p:cNvSpPr>
          <p:nvPr>
            <p:ph type="sldNum" sz="quarter" idx="5"/>
          </p:nvPr>
        </p:nvSpPr>
        <p:spPr/>
        <p:txBody>
          <a:bodyPr/>
          <a:lstStyle/>
          <a:p>
            <a:fld id="{459DB019-5901-0A45-9A6B-582D0CC80C0A}" type="slidenum">
              <a:rPr lang="en-US" smtClean="0"/>
              <a:t>3</a:t>
            </a:fld>
            <a:endParaRPr lang="en-US"/>
          </a:p>
        </p:txBody>
      </p:sp>
    </p:spTree>
    <p:extLst>
      <p:ext uri="{BB962C8B-B14F-4D97-AF65-F5344CB8AC3E}">
        <p14:creationId xmlns:p14="http://schemas.microsoft.com/office/powerpoint/2010/main" val="3913902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say in webinar: This is the last page of the application. Please be consistent with the e-mail that is enter here and the e-mail that was use at the beginning of the application. This will allow the county to be able to contact you, so it is extremely important to double check all the information is correct and not misspelled. Once you click submit, you will be given a receipt number for your record, please make sure to keep that and as mentioned previously, we recommend taking a screenshot of it. In addition, you will be diving the option of downloading a PDF version of your application. We highly recommend that you download the document as you cannot access this application after submittal. </a:t>
            </a:r>
          </a:p>
        </p:txBody>
      </p:sp>
      <p:sp>
        <p:nvSpPr>
          <p:cNvPr id="4" name="Slide Number Placeholder 3"/>
          <p:cNvSpPr>
            <a:spLocks noGrp="1"/>
          </p:cNvSpPr>
          <p:nvPr>
            <p:ph type="sldNum" sz="quarter" idx="5"/>
          </p:nvPr>
        </p:nvSpPr>
        <p:spPr/>
        <p:txBody>
          <a:bodyPr/>
          <a:lstStyle/>
          <a:p>
            <a:fld id="{459DB019-5901-0A45-9A6B-582D0CC80C0A}" type="slidenum">
              <a:rPr lang="en-US" smtClean="0"/>
              <a:t>26</a:t>
            </a:fld>
            <a:endParaRPr lang="en-US"/>
          </a:p>
        </p:txBody>
      </p:sp>
    </p:spTree>
    <p:extLst>
      <p:ext uri="{BB962C8B-B14F-4D97-AF65-F5344CB8AC3E}">
        <p14:creationId xmlns:p14="http://schemas.microsoft.com/office/powerpoint/2010/main" val="461148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9DB019-5901-0A45-9A6B-582D0CC80C0A}" type="slidenum">
              <a:rPr lang="en-US" smtClean="0"/>
              <a:t>31</a:t>
            </a:fld>
            <a:endParaRPr lang="en-US"/>
          </a:p>
        </p:txBody>
      </p:sp>
    </p:spTree>
    <p:extLst>
      <p:ext uri="{BB962C8B-B14F-4D97-AF65-F5344CB8AC3E}">
        <p14:creationId xmlns:p14="http://schemas.microsoft.com/office/powerpoint/2010/main" val="295003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say in webinar: Make sure to have your original application number </a:t>
            </a:r>
          </a:p>
        </p:txBody>
      </p:sp>
      <p:sp>
        <p:nvSpPr>
          <p:cNvPr id="4" name="Slide Number Placeholder 3"/>
          <p:cNvSpPr>
            <a:spLocks noGrp="1"/>
          </p:cNvSpPr>
          <p:nvPr>
            <p:ph type="sldNum" sz="quarter" idx="5"/>
          </p:nvPr>
        </p:nvSpPr>
        <p:spPr/>
        <p:txBody>
          <a:bodyPr/>
          <a:lstStyle/>
          <a:p>
            <a:fld id="{459DB019-5901-0A45-9A6B-582D0CC80C0A}" type="slidenum">
              <a:rPr lang="en-US" smtClean="0"/>
              <a:t>5</a:t>
            </a:fld>
            <a:endParaRPr lang="en-US"/>
          </a:p>
        </p:txBody>
      </p:sp>
    </p:spTree>
    <p:extLst>
      <p:ext uri="{BB962C8B-B14F-4D97-AF65-F5344CB8AC3E}">
        <p14:creationId xmlns:p14="http://schemas.microsoft.com/office/powerpoint/2010/main" val="273393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say in webinar--This is the person the county will contact in regard to any questions. Be sure that the information is correct and that the person listed here is monitoring emails and phone calls</a:t>
            </a:r>
          </a:p>
        </p:txBody>
      </p:sp>
      <p:sp>
        <p:nvSpPr>
          <p:cNvPr id="4" name="Slide Number Placeholder 3"/>
          <p:cNvSpPr>
            <a:spLocks noGrp="1"/>
          </p:cNvSpPr>
          <p:nvPr>
            <p:ph type="sldNum" sz="quarter" idx="5"/>
          </p:nvPr>
        </p:nvSpPr>
        <p:spPr/>
        <p:txBody>
          <a:bodyPr/>
          <a:lstStyle/>
          <a:p>
            <a:fld id="{459DB019-5901-0A45-9A6B-582D0CC80C0A}" type="slidenum">
              <a:rPr lang="en-US" smtClean="0"/>
              <a:t>6</a:t>
            </a:fld>
            <a:endParaRPr lang="en-US"/>
          </a:p>
        </p:txBody>
      </p:sp>
    </p:spTree>
    <p:extLst>
      <p:ext uri="{BB962C8B-B14F-4D97-AF65-F5344CB8AC3E}">
        <p14:creationId xmlns:p14="http://schemas.microsoft.com/office/powerpoint/2010/main" val="1919509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during webinar: Please note that in this category the owner needs to be included. Please also make sure to include any subcontractors the childcare might have that are related to the operations of the center. </a:t>
            </a:r>
          </a:p>
        </p:txBody>
      </p:sp>
      <p:sp>
        <p:nvSpPr>
          <p:cNvPr id="4" name="Slide Number Placeholder 3"/>
          <p:cNvSpPr>
            <a:spLocks noGrp="1"/>
          </p:cNvSpPr>
          <p:nvPr>
            <p:ph type="sldNum" sz="quarter" idx="5"/>
          </p:nvPr>
        </p:nvSpPr>
        <p:spPr/>
        <p:txBody>
          <a:bodyPr/>
          <a:lstStyle/>
          <a:p>
            <a:fld id="{459DB019-5901-0A45-9A6B-582D0CC80C0A}" type="slidenum">
              <a:rPr lang="en-US" smtClean="0"/>
              <a:t>7</a:t>
            </a:fld>
            <a:endParaRPr lang="en-US"/>
          </a:p>
        </p:txBody>
      </p:sp>
    </p:spTree>
    <p:extLst>
      <p:ext uri="{BB962C8B-B14F-4D97-AF65-F5344CB8AC3E}">
        <p14:creationId xmlns:p14="http://schemas.microsoft.com/office/powerpoint/2010/main" val="3875732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during webinar: The income report tracking will be needed for when the income and expense report documents needs to be uploaded, which takes place turns the end of the application. During the process of your filling out the report, you will not see a specific question about the income your childcare center has received. </a:t>
            </a:r>
          </a:p>
        </p:txBody>
      </p:sp>
      <p:sp>
        <p:nvSpPr>
          <p:cNvPr id="4" name="Slide Number Placeholder 3"/>
          <p:cNvSpPr>
            <a:spLocks noGrp="1"/>
          </p:cNvSpPr>
          <p:nvPr>
            <p:ph type="sldNum" sz="quarter" idx="5"/>
          </p:nvPr>
        </p:nvSpPr>
        <p:spPr/>
        <p:txBody>
          <a:bodyPr/>
          <a:lstStyle/>
          <a:p>
            <a:fld id="{459DB019-5901-0A45-9A6B-582D0CC80C0A}" type="slidenum">
              <a:rPr lang="en-US" smtClean="0"/>
              <a:t>9</a:t>
            </a:fld>
            <a:endParaRPr lang="en-US"/>
          </a:p>
        </p:txBody>
      </p:sp>
    </p:spTree>
    <p:extLst>
      <p:ext uri="{BB962C8B-B14F-4D97-AF65-F5344CB8AC3E}">
        <p14:creationId xmlns:p14="http://schemas.microsoft.com/office/powerpoint/2010/main" val="534602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during webinar: The grant funds can be use for any expenses that took place since April 2020. If you do plan on using the ECEI grant to cover some of the expenses in previous months, our recommendation is for you to create an income report for those months, even thought you didn’t have any income. This will allow you to keep a log of the funds you use from the ECEI grant. </a:t>
            </a:r>
          </a:p>
        </p:txBody>
      </p:sp>
      <p:sp>
        <p:nvSpPr>
          <p:cNvPr id="4" name="Slide Number Placeholder 3"/>
          <p:cNvSpPr>
            <a:spLocks noGrp="1"/>
          </p:cNvSpPr>
          <p:nvPr>
            <p:ph type="sldNum" sz="quarter" idx="5"/>
          </p:nvPr>
        </p:nvSpPr>
        <p:spPr/>
        <p:txBody>
          <a:bodyPr/>
          <a:lstStyle/>
          <a:p>
            <a:fld id="{459DB019-5901-0A45-9A6B-582D0CC80C0A}" type="slidenum">
              <a:rPr lang="en-US" smtClean="0"/>
              <a:t>10</a:t>
            </a:fld>
            <a:endParaRPr lang="en-US"/>
          </a:p>
        </p:txBody>
      </p:sp>
    </p:spTree>
    <p:extLst>
      <p:ext uri="{BB962C8B-B14F-4D97-AF65-F5344CB8AC3E}">
        <p14:creationId xmlns:p14="http://schemas.microsoft.com/office/powerpoint/2010/main" val="370540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say in webinar: </a:t>
            </a:r>
          </a:p>
          <a:p>
            <a:endParaRPr lang="en-US" dirty="0"/>
          </a:p>
          <a:p>
            <a:r>
              <a:rPr lang="en-US" dirty="0"/>
              <a:t>-The items in bold here is a direct sample of what the grant reporting questionnaire will ask you for. All the categories in bold are the main categories you are going to see as you complete the application. In the next slides I will provide a sample. </a:t>
            </a:r>
          </a:p>
          <a:p>
            <a:pPr marL="171450" indent="-171450">
              <a:buFontTx/>
              <a:buChar char="-"/>
            </a:pPr>
            <a:r>
              <a:rPr lang="en-US" dirty="0"/>
              <a:t>Please note that the county understand that things may have changed, and that the budget that you submitted might not match the actual use of funds. The county’s priority is to ensure you account for how the funds were spend. </a:t>
            </a:r>
          </a:p>
          <a:p>
            <a:pPr marL="171450" indent="-171450">
              <a:buFontTx/>
              <a:buChar char="-"/>
            </a:pPr>
            <a:r>
              <a:rPr lang="en-US" dirty="0"/>
              <a:t>If a receipt was lost or misplaced, a credit card or check will be needed along with a redacted statement. Moving forward, please make sure that you save all receipts. </a:t>
            </a:r>
          </a:p>
          <a:p>
            <a:pPr marL="171450" indent="-171450">
              <a:buFontTx/>
              <a:buChar char="-"/>
            </a:pPr>
            <a:r>
              <a:rPr lang="en-US" dirty="0"/>
              <a:t>The funds can be used to cover expenses from April 2020. </a:t>
            </a:r>
          </a:p>
          <a:p>
            <a:endParaRPr lang="en-US" dirty="0"/>
          </a:p>
          <a:p>
            <a:endParaRPr lang="en-US" dirty="0"/>
          </a:p>
        </p:txBody>
      </p:sp>
      <p:sp>
        <p:nvSpPr>
          <p:cNvPr id="4" name="Slide Number Placeholder 3"/>
          <p:cNvSpPr>
            <a:spLocks noGrp="1"/>
          </p:cNvSpPr>
          <p:nvPr>
            <p:ph type="sldNum" sz="quarter" idx="5"/>
          </p:nvPr>
        </p:nvSpPr>
        <p:spPr/>
        <p:txBody>
          <a:bodyPr/>
          <a:lstStyle/>
          <a:p>
            <a:fld id="{459DB019-5901-0A45-9A6B-582D0CC80C0A}" type="slidenum">
              <a:rPr lang="en-US" smtClean="0"/>
              <a:t>11</a:t>
            </a:fld>
            <a:endParaRPr lang="en-US"/>
          </a:p>
        </p:txBody>
      </p:sp>
    </p:spTree>
    <p:extLst>
      <p:ext uri="{BB962C8B-B14F-4D97-AF65-F5344CB8AC3E}">
        <p14:creationId xmlns:p14="http://schemas.microsoft.com/office/powerpoint/2010/main" val="1753375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during webinar: </a:t>
            </a:r>
          </a:p>
          <a:p>
            <a:pPr marL="171450" indent="-171450">
              <a:buFontTx/>
              <a:buChar char="-"/>
            </a:pPr>
            <a:r>
              <a:rPr lang="en-US" dirty="0"/>
              <a:t>If you are a family childcare, you can count only for 30% of the expense if the childcare is inside your personal property. If any of this categories are 100% on the business name, then you can use the expense at 100%, but if the utilities are in someone's name, then it can only be accounted for 30% . Another expense that can be added in this group for the center is the CAM ( Common area maintenance) charges from the land, </a:t>
            </a:r>
          </a:p>
          <a:p>
            <a:pPr marL="171450" indent="-171450">
              <a:buFontTx/>
              <a:buChar char="-"/>
            </a:pPr>
            <a:r>
              <a:rPr lang="en-US" dirty="0"/>
              <a:t>In repairs, I’m showing an example of using parent income to pay for the repair. In the case of my center, I decided to update the flooring in the bathrooms. The reason why this was not applicable under ECEI is because I chose to make such upgrade for cosmetic reasons. </a:t>
            </a:r>
          </a:p>
        </p:txBody>
      </p:sp>
      <p:sp>
        <p:nvSpPr>
          <p:cNvPr id="4" name="Slide Number Placeholder 3"/>
          <p:cNvSpPr>
            <a:spLocks noGrp="1"/>
          </p:cNvSpPr>
          <p:nvPr>
            <p:ph type="sldNum" sz="quarter" idx="5"/>
          </p:nvPr>
        </p:nvSpPr>
        <p:spPr/>
        <p:txBody>
          <a:bodyPr/>
          <a:lstStyle/>
          <a:p>
            <a:fld id="{459DB019-5901-0A45-9A6B-582D0CC80C0A}" type="slidenum">
              <a:rPr lang="en-US" smtClean="0"/>
              <a:t>12</a:t>
            </a:fld>
            <a:endParaRPr lang="en-US"/>
          </a:p>
        </p:txBody>
      </p:sp>
    </p:spTree>
    <p:extLst>
      <p:ext uri="{BB962C8B-B14F-4D97-AF65-F5344CB8AC3E}">
        <p14:creationId xmlns:p14="http://schemas.microsoft.com/office/powerpoint/2010/main" val="425409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about:blan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about:blan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4262145" y="1246531"/>
            <a:ext cx="9763710" cy="2583781"/>
          </a:xfrm>
          <a:prstGeom prst="rect">
            <a:avLst/>
          </a:prstGeom>
        </p:spPr>
      </p:pic>
      <p:pic>
        <p:nvPicPr>
          <p:cNvPr id="3" name="Picture 3"/>
          <p:cNvPicPr>
            <a:picLocks noChangeAspect="1"/>
          </p:cNvPicPr>
          <p:nvPr/>
        </p:nvPicPr>
        <p:blipFill>
          <a:blip r:embed="rId3"/>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pic>
        <p:nvPicPr>
          <p:cNvPr id="6" name="Picture 6"/>
          <p:cNvPicPr>
            <a:picLocks noChangeAspect="1"/>
          </p:cNvPicPr>
          <p:nvPr/>
        </p:nvPicPr>
        <p:blipFill>
          <a:blip r:embed="rId4"/>
          <a:srcRect/>
          <a:stretch>
            <a:fillRect/>
          </a:stretch>
        </p:blipFill>
        <p:spPr>
          <a:xfrm>
            <a:off x="1028700" y="1028700"/>
            <a:ext cx="2272952" cy="2112885"/>
          </a:xfrm>
          <a:prstGeom prst="rect">
            <a:avLst/>
          </a:prstGeom>
        </p:spPr>
      </p:pic>
      <p:pic>
        <p:nvPicPr>
          <p:cNvPr id="7" name="Picture 7"/>
          <p:cNvPicPr>
            <a:picLocks noChangeAspect="1"/>
          </p:cNvPicPr>
          <p:nvPr/>
        </p:nvPicPr>
        <p:blipFill>
          <a:blip r:embed="rId5"/>
          <a:srcRect/>
          <a:stretch>
            <a:fillRect/>
          </a:stretch>
        </p:blipFill>
        <p:spPr>
          <a:xfrm>
            <a:off x="9930488" y="8158241"/>
            <a:ext cx="3442053" cy="1376821"/>
          </a:xfrm>
          <a:prstGeom prst="rect">
            <a:avLst/>
          </a:prstGeom>
        </p:spPr>
      </p:pic>
      <p:pic>
        <p:nvPicPr>
          <p:cNvPr id="8" name="Picture 8"/>
          <p:cNvPicPr>
            <a:picLocks noChangeAspect="1"/>
          </p:cNvPicPr>
          <p:nvPr/>
        </p:nvPicPr>
        <p:blipFill>
          <a:blip r:embed="rId2"/>
          <a:srcRect/>
          <a:stretch>
            <a:fillRect/>
          </a:stretch>
        </p:blipFill>
        <p:spPr>
          <a:xfrm>
            <a:off x="4410295" y="8282377"/>
            <a:ext cx="4733705" cy="1252685"/>
          </a:xfrm>
          <a:prstGeom prst="rect">
            <a:avLst/>
          </a:prstGeom>
        </p:spPr>
      </p:pic>
      <p:sp>
        <p:nvSpPr>
          <p:cNvPr id="9" name="TextBox 9"/>
          <p:cNvSpPr txBox="1"/>
          <p:nvPr/>
        </p:nvSpPr>
        <p:spPr>
          <a:xfrm>
            <a:off x="17439680" y="8380730"/>
            <a:ext cx="407640" cy="877570"/>
          </a:xfrm>
          <a:prstGeom prst="rect">
            <a:avLst/>
          </a:prstGeom>
        </p:spPr>
        <p:txBody>
          <a:bodyPr lIns="0" tIns="0" rIns="0" bIns="0" rtlCol="0" anchor="t">
            <a:spAutoFit/>
          </a:bodyPr>
          <a:lstStyle/>
          <a:p>
            <a:pPr algn="ctr">
              <a:lnSpc>
                <a:spcPts val="7280"/>
              </a:lnSpc>
            </a:pPr>
            <a:r>
              <a:rPr lang="en-US" sz="5200">
                <a:solidFill>
                  <a:srgbClr val="FFFFFF"/>
                </a:solidFill>
                <a:latin typeface="Clear Sans Regular"/>
              </a:rPr>
              <a:t>1</a:t>
            </a:r>
          </a:p>
        </p:txBody>
      </p:sp>
      <p:sp>
        <p:nvSpPr>
          <p:cNvPr id="10" name="TextBox 10"/>
          <p:cNvSpPr txBox="1"/>
          <p:nvPr/>
        </p:nvSpPr>
        <p:spPr>
          <a:xfrm>
            <a:off x="4915458" y="4354932"/>
            <a:ext cx="9029142" cy="2115964"/>
          </a:xfrm>
          <a:prstGeom prst="rect">
            <a:avLst/>
          </a:prstGeom>
        </p:spPr>
        <p:txBody>
          <a:bodyPr wrap="square" lIns="0" tIns="0" rIns="0" bIns="0" rtlCol="0" anchor="t">
            <a:spAutoFit/>
          </a:bodyPr>
          <a:lstStyle/>
          <a:p>
            <a:pPr algn="ctr">
              <a:lnSpc>
                <a:spcPts val="5500"/>
              </a:lnSpc>
            </a:pPr>
            <a:r>
              <a:rPr lang="en-US" sz="5000" spc="215" dirty="0">
                <a:solidFill>
                  <a:srgbClr val="A6B440"/>
                </a:solidFill>
                <a:latin typeface="Lato Bold"/>
              </a:rPr>
              <a:t>How to Track the Use of Early Childcare Education Recovery Grant (ECEI) Funds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4"/>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7" name="TextBox 7"/>
          <p:cNvSpPr txBox="1"/>
          <p:nvPr/>
        </p:nvSpPr>
        <p:spPr>
          <a:xfrm>
            <a:off x="17068017" y="8380730"/>
            <a:ext cx="1219981" cy="877570"/>
          </a:xfrm>
          <a:prstGeom prst="rect">
            <a:avLst/>
          </a:prstGeom>
        </p:spPr>
        <p:txBody>
          <a:bodyPr wrap="square" lIns="0" tIns="0" rIns="0" bIns="0" rtlCol="0" anchor="t">
            <a:spAutoFit/>
          </a:bodyPr>
          <a:lstStyle/>
          <a:p>
            <a:pPr algn="ctr">
              <a:lnSpc>
                <a:spcPts val="7280"/>
              </a:lnSpc>
            </a:pPr>
            <a:r>
              <a:rPr lang="en-US" sz="5200" dirty="0">
                <a:solidFill>
                  <a:srgbClr val="FFFFFF"/>
                </a:solidFill>
                <a:latin typeface="Clear Sans Regular"/>
              </a:rPr>
              <a:t>9</a:t>
            </a:r>
          </a:p>
        </p:txBody>
      </p:sp>
      <p:sp>
        <p:nvSpPr>
          <p:cNvPr id="8" name="TextBox 8"/>
          <p:cNvSpPr txBox="1"/>
          <p:nvPr/>
        </p:nvSpPr>
        <p:spPr>
          <a:xfrm>
            <a:off x="2820481" y="1296282"/>
            <a:ext cx="11804898" cy="1811020"/>
          </a:xfrm>
          <a:prstGeom prst="rect">
            <a:avLst/>
          </a:prstGeom>
        </p:spPr>
        <p:txBody>
          <a:bodyPr lIns="0" tIns="0" rIns="0" bIns="0" rtlCol="0" anchor="t">
            <a:spAutoFit/>
          </a:bodyPr>
          <a:lstStyle/>
          <a:p>
            <a:pPr algn="ctr">
              <a:lnSpc>
                <a:spcPts val="7279"/>
              </a:lnSpc>
            </a:pPr>
            <a:r>
              <a:rPr lang="en-US" sz="5200" dirty="0">
                <a:solidFill>
                  <a:srgbClr val="A6B440"/>
                </a:solidFill>
                <a:latin typeface="Open Sans Bold"/>
              </a:rPr>
              <a:t>ECEI Grant</a:t>
            </a:r>
          </a:p>
          <a:p>
            <a:pPr algn="ctr">
              <a:lnSpc>
                <a:spcPts val="7280"/>
              </a:lnSpc>
            </a:pPr>
            <a:r>
              <a:rPr lang="en-US" sz="5199" dirty="0">
                <a:solidFill>
                  <a:srgbClr val="4F6DB0"/>
                </a:solidFill>
                <a:latin typeface="Open Sans Bold"/>
              </a:rPr>
              <a:t>Income Reporting Sample </a:t>
            </a:r>
            <a:r>
              <a:rPr lang="en-US" sz="5200" dirty="0">
                <a:solidFill>
                  <a:srgbClr val="4F6DB0"/>
                </a:solidFill>
                <a:latin typeface="Open Sans"/>
              </a:rPr>
              <a:t> </a:t>
            </a:r>
          </a:p>
        </p:txBody>
      </p:sp>
      <p:graphicFrame>
        <p:nvGraphicFramePr>
          <p:cNvPr id="6" name="Table 5">
            <a:extLst>
              <a:ext uri="{FF2B5EF4-FFF2-40B4-BE49-F238E27FC236}">
                <a16:creationId xmlns:a16="http://schemas.microsoft.com/office/drawing/2014/main" id="{C57CD39D-C719-1D4D-B3ED-10A1E330D3DE}"/>
              </a:ext>
            </a:extLst>
          </p:cNvPr>
          <p:cNvGraphicFramePr>
            <a:graphicFrameLocks noGrp="1"/>
          </p:cNvGraphicFramePr>
          <p:nvPr>
            <p:extLst>
              <p:ext uri="{D42A27DB-BD31-4B8C-83A1-F6EECF244321}">
                <p14:modId xmlns:p14="http://schemas.microsoft.com/office/powerpoint/2010/main" val="3825255419"/>
              </p:ext>
            </p:extLst>
          </p:nvPr>
        </p:nvGraphicFramePr>
        <p:xfrm>
          <a:off x="1752600" y="3325177"/>
          <a:ext cx="14325601" cy="5475922"/>
        </p:xfrm>
        <a:graphic>
          <a:graphicData uri="http://schemas.openxmlformats.org/drawingml/2006/table">
            <a:tbl>
              <a:tblPr/>
              <a:tblGrid>
                <a:gridCol w="3794072">
                  <a:extLst>
                    <a:ext uri="{9D8B030D-6E8A-4147-A177-3AD203B41FA5}">
                      <a16:colId xmlns:a16="http://schemas.microsoft.com/office/drawing/2014/main" val="3688930183"/>
                    </a:ext>
                  </a:extLst>
                </a:gridCol>
                <a:gridCol w="1701378">
                  <a:extLst>
                    <a:ext uri="{9D8B030D-6E8A-4147-A177-3AD203B41FA5}">
                      <a16:colId xmlns:a16="http://schemas.microsoft.com/office/drawing/2014/main" val="3876864696"/>
                    </a:ext>
                  </a:extLst>
                </a:gridCol>
                <a:gridCol w="1701378">
                  <a:extLst>
                    <a:ext uri="{9D8B030D-6E8A-4147-A177-3AD203B41FA5}">
                      <a16:colId xmlns:a16="http://schemas.microsoft.com/office/drawing/2014/main" val="2261727465"/>
                    </a:ext>
                  </a:extLst>
                </a:gridCol>
                <a:gridCol w="2024639">
                  <a:extLst>
                    <a:ext uri="{9D8B030D-6E8A-4147-A177-3AD203B41FA5}">
                      <a16:colId xmlns:a16="http://schemas.microsoft.com/office/drawing/2014/main" val="3362606610"/>
                    </a:ext>
                  </a:extLst>
                </a:gridCol>
                <a:gridCol w="1701378">
                  <a:extLst>
                    <a:ext uri="{9D8B030D-6E8A-4147-A177-3AD203B41FA5}">
                      <a16:colId xmlns:a16="http://schemas.microsoft.com/office/drawing/2014/main" val="1944646435"/>
                    </a:ext>
                  </a:extLst>
                </a:gridCol>
                <a:gridCol w="1701378">
                  <a:extLst>
                    <a:ext uri="{9D8B030D-6E8A-4147-A177-3AD203B41FA5}">
                      <a16:colId xmlns:a16="http://schemas.microsoft.com/office/drawing/2014/main" val="963125759"/>
                    </a:ext>
                  </a:extLst>
                </a:gridCol>
                <a:gridCol w="1701378">
                  <a:extLst>
                    <a:ext uri="{9D8B030D-6E8A-4147-A177-3AD203B41FA5}">
                      <a16:colId xmlns:a16="http://schemas.microsoft.com/office/drawing/2014/main" val="2537705582"/>
                    </a:ext>
                  </a:extLst>
                </a:gridCol>
              </a:tblGrid>
              <a:tr h="332743">
                <a:tc gridSpan="7">
                  <a:txBody>
                    <a:bodyPr/>
                    <a:lstStyle/>
                    <a:p>
                      <a:pPr algn="ctr" rtl="0" fontAlgn="b"/>
                      <a:r>
                        <a:rPr lang="en-US" sz="1200" b="1">
                          <a:effectLst/>
                        </a:rPr>
                        <a:t>123 CHILDCARE CENTER - SAMPLE </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7131209"/>
                  </a:ext>
                </a:extLst>
              </a:tr>
              <a:tr h="470430">
                <a:tc>
                  <a:txBody>
                    <a:bodyPr/>
                    <a:lstStyle/>
                    <a:p>
                      <a:pPr rtl="0" fontAlgn="t"/>
                      <a:endParaRPr lang="en-US">
                        <a:effectLst/>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endParaRPr lang="en-US">
                        <a:effectLst/>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endParaRPr lang="en-US">
                        <a:effectLst/>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endParaRPr lang="en-US">
                        <a:effectLst/>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endParaRPr lang="en-US">
                        <a:effectLst/>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763114140"/>
                  </a:ext>
                </a:extLst>
              </a:tr>
              <a:tr h="378639">
                <a:tc gridSpan="7">
                  <a:txBody>
                    <a:bodyPr/>
                    <a:lstStyle/>
                    <a:p>
                      <a:pPr algn="ctr" rtl="0" fontAlgn="b"/>
                      <a:r>
                        <a:rPr lang="en-US" sz="1400" b="1">
                          <a:solidFill>
                            <a:srgbClr val="000000"/>
                          </a:solidFill>
                          <a:effectLst/>
                          <a:latin typeface="Calibri" panose="020F0502020204030204" pitchFamily="34" charset="0"/>
                        </a:rPr>
                        <a:t>INCOME</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3C4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1074800"/>
                  </a:ext>
                </a:extLst>
              </a:tr>
              <a:tr h="378639">
                <a:tc gridSpan="3">
                  <a:txBody>
                    <a:bodyPr/>
                    <a:lstStyle/>
                    <a:p>
                      <a:pPr algn="ctr" rtl="0" fontAlgn="b"/>
                      <a:r>
                        <a:rPr lang="en-US" sz="1400" b="1">
                          <a:solidFill>
                            <a:srgbClr val="000000"/>
                          </a:solidFill>
                          <a:effectLst/>
                          <a:latin typeface="Calibri" panose="020F0502020204030204" pitchFamily="34" charset="0"/>
                        </a:rPr>
                        <a:t>CAPACITY UNDER COVID19</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hMerge="1">
                  <a:txBody>
                    <a:bodyPr/>
                    <a:lstStyle/>
                    <a:p>
                      <a:endParaRPr lang="en-US"/>
                    </a:p>
                  </a:txBody>
                  <a:tcPr/>
                </a:tc>
                <a:tc hMerge="1">
                  <a:txBody>
                    <a:bodyPr/>
                    <a:lstStyle/>
                    <a:p>
                      <a:endParaRPr lang="en-US"/>
                    </a:p>
                  </a:txBody>
                  <a:tcPr/>
                </a:tc>
                <a:tc gridSpan="2">
                  <a:txBody>
                    <a:bodyPr/>
                    <a:lstStyle/>
                    <a:p>
                      <a:pPr algn="ctr" rtl="0" fontAlgn="b"/>
                      <a:r>
                        <a:rPr lang="en-US" sz="1400" b="1">
                          <a:solidFill>
                            <a:srgbClr val="000000"/>
                          </a:solidFill>
                          <a:effectLst/>
                          <a:latin typeface="Calibri" panose="020F0502020204030204" pitchFamily="34" charset="0"/>
                        </a:rPr>
                        <a:t>10 KIDS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hMerge="1">
                  <a:txBody>
                    <a:bodyPr/>
                    <a:lstStyle/>
                    <a:p>
                      <a:endParaRPr lang="en-US"/>
                    </a:p>
                  </a:txBody>
                  <a:tcPr/>
                </a:tc>
                <a:tc gridSpan="2">
                  <a:txBody>
                    <a:bodyPr/>
                    <a:lstStyle/>
                    <a:p>
                      <a:pPr algn="ctr" rtl="0" fontAlgn="b"/>
                      <a:r>
                        <a:rPr lang="en-US" sz="1400" b="1">
                          <a:solidFill>
                            <a:srgbClr val="000000"/>
                          </a:solidFill>
                          <a:effectLst/>
                          <a:latin typeface="Calibri" panose="020F0502020204030204" pitchFamily="34" charset="0"/>
                        </a:rPr>
                        <a:t>Month: September</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hMerge="1">
                  <a:txBody>
                    <a:bodyPr/>
                    <a:lstStyle/>
                    <a:p>
                      <a:endParaRPr lang="en-US"/>
                    </a:p>
                  </a:txBody>
                  <a:tcPr/>
                </a:tc>
                <a:extLst>
                  <a:ext uri="{0D108BD9-81ED-4DB2-BD59-A6C34878D82A}">
                    <a16:rowId xmlns:a16="http://schemas.microsoft.com/office/drawing/2014/main" val="1668143032"/>
                  </a:ext>
                </a:extLst>
              </a:tr>
              <a:tr h="470430">
                <a:tc>
                  <a:txBody>
                    <a:bodyPr/>
                    <a:lstStyle/>
                    <a:p>
                      <a:pPr rtl="0" fontAlgn="b"/>
                      <a:endParaRPr lang="en-US">
                        <a:effectLst/>
                      </a:endParaRP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algn="ctr" rtl="0" fontAlgn="b"/>
                      <a:r>
                        <a:rPr lang="en-US" sz="1100" b="0">
                          <a:effectLst/>
                          <a:latin typeface="Calibri" panose="020F0502020204030204" pitchFamily="34" charset="0"/>
                        </a:rPr>
                        <a:t>Fee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algn="ctr" rtl="0" fontAlgn="b"/>
                      <a:r>
                        <a:rPr lang="en-US" sz="1100" b="0">
                          <a:effectLst/>
                          <a:latin typeface="Calibri" panose="020F0502020204030204" pitchFamily="34" charset="0"/>
                        </a:rPr>
                        <a:t>Weekly</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algn="ctr" rtl="0" fontAlgn="b"/>
                      <a:r>
                        <a:rPr lang="en-US" sz="1100" b="0">
                          <a:effectLst/>
                          <a:latin typeface="Calibri" panose="020F0502020204030204" pitchFamily="34" charset="0"/>
                        </a:rPr>
                        <a:t>Monthlly</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algn="ctr" rtl="0" fontAlgn="b"/>
                      <a:r>
                        <a:rPr lang="en-US" sz="1100" b="0">
                          <a:effectLst/>
                          <a:latin typeface="Calibri" panose="020F0502020204030204" pitchFamily="34" charset="0"/>
                        </a:rPr>
                        <a:t># Kids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algn="ctr" rtl="0" fontAlgn="b"/>
                      <a:r>
                        <a:rPr lang="en-US" sz="1100" b="0">
                          <a:effectLst/>
                          <a:latin typeface="Calibri" panose="020F0502020204030204" pitchFamily="34" charset="0"/>
                        </a:rPr>
                        <a:t>M. Income</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algn="ctr" rtl="0" fontAlgn="b"/>
                      <a:r>
                        <a:rPr lang="en-US" sz="1100" b="0">
                          <a:effectLst/>
                          <a:latin typeface="Calibri" panose="020F0502020204030204" pitchFamily="34" charset="0"/>
                        </a:rPr>
                        <a:t># Kids</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extLst>
                  <a:ext uri="{0D108BD9-81ED-4DB2-BD59-A6C34878D82A}">
                    <a16:rowId xmlns:a16="http://schemas.microsoft.com/office/drawing/2014/main" val="1388644145"/>
                  </a:ext>
                </a:extLst>
              </a:tr>
              <a:tr h="309796">
                <a:tc>
                  <a:txBody>
                    <a:bodyPr/>
                    <a:lstStyle/>
                    <a:p>
                      <a:pPr rtl="0" fontAlgn="t"/>
                      <a:r>
                        <a:rPr lang="en-US" sz="1100" b="0">
                          <a:effectLst/>
                          <a:latin typeface="Calibri" panose="020F0502020204030204" pitchFamily="34" charset="0"/>
                        </a:rPr>
                        <a:t>Tuition Infant/ Toddlers (0-2YO)</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1">
                          <a:effectLst/>
                          <a:latin typeface="Calibri" panose="020F0502020204030204" pitchFamily="34" charset="0"/>
                        </a:rPr>
                        <a:t>$ 300.00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$ 900.00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$ 3,600.00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t"/>
                      <a:r>
                        <a:rPr lang="en-US" sz="1100" b="0">
                          <a:effectLst/>
                          <a:latin typeface="Calibri" panose="020F0502020204030204" pitchFamily="34" charset="0"/>
                        </a:rPr>
                        <a:t>3</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$ 1,200.00 </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panose="020F0502020204030204" pitchFamily="34" charset="0"/>
                        </a:rPr>
                        <a:t>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09879295"/>
                  </a:ext>
                </a:extLst>
              </a:tr>
              <a:tr h="309796">
                <a:tc>
                  <a:txBody>
                    <a:bodyPr/>
                    <a:lstStyle/>
                    <a:p>
                      <a:pPr rtl="0" fontAlgn="t"/>
                      <a:r>
                        <a:rPr lang="en-US" sz="1100" b="0">
                          <a:effectLst/>
                          <a:latin typeface="Calibri" panose="020F0502020204030204" pitchFamily="34" charset="0"/>
                        </a:rPr>
                        <a:t>Tuition 2-5 Years Old</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1">
                          <a:effectLst/>
                          <a:latin typeface="Calibri" panose="020F0502020204030204" pitchFamily="34" charset="0"/>
                        </a:rPr>
                        <a:t>$ 220.00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$ 1,540.00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$ 6,160.00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t"/>
                      <a:r>
                        <a:rPr lang="en-US" sz="1100" b="0">
                          <a:effectLst/>
                          <a:latin typeface="Calibri" panose="020F0502020204030204" pitchFamily="34" charset="0"/>
                        </a:rPr>
                        <a:t>7</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$ 2,640.00 </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100" b="0">
                          <a:effectLst/>
                          <a:latin typeface="Calibri" panose="020F0502020204030204" pitchFamily="34" charset="0"/>
                        </a:rPr>
                        <a:t>3</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19756360"/>
                  </a:ext>
                </a:extLst>
              </a:tr>
              <a:tr h="470430">
                <a:tc>
                  <a:txBody>
                    <a:bodyPr/>
                    <a:lstStyle/>
                    <a:p>
                      <a:pPr rtl="0" fontAlgn="t"/>
                      <a:r>
                        <a:rPr lang="en-US" sz="1100" b="0">
                          <a:effectLst/>
                          <a:latin typeface="Calibri" panose="020F0502020204030204" pitchFamily="34" charset="0"/>
                        </a:rPr>
                        <a:t>Subsides/Scholarship</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1">
                          <a:effectLst/>
                          <a:latin typeface="Calibri" panose="020F0502020204030204" pitchFamily="34" charset="0"/>
                        </a:rPr>
                        <a:t>$ -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 -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 -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endParaRPr lang="en-US">
                        <a:effectLst/>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19673274"/>
                  </a:ext>
                </a:extLst>
              </a:tr>
              <a:tr h="470430">
                <a:tc>
                  <a:txBody>
                    <a:bodyPr/>
                    <a:lstStyle/>
                    <a:p>
                      <a:pPr rtl="0" fontAlgn="t"/>
                      <a:r>
                        <a:rPr lang="en-US" sz="1100" b="0">
                          <a:effectLst/>
                          <a:latin typeface="Calibri" panose="020F0502020204030204" pitchFamily="34" charset="0"/>
                        </a:rPr>
                        <a:t>USDA Food Program</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1">
                          <a:effectLst/>
                          <a:latin typeface="Calibri" panose="020F0502020204030204" pitchFamily="34" charset="0"/>
                        </a:rPr>
                        <a:t>$ -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 -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 -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t"/>
                      <a:endParaRPr lang="en-US">
                        <a:effectLst/>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935060808"/>
                  </a:ext>
                </a:extLst>
              </a:tr>
              <a:tr h="470430">
                <a:tc>
                  <a:txBody>
                    <a:bodyPr/>
                    <a:lstStyle/>
                    <a:p>
                      <a:pPr rtl="0" fontAlgn="t"/>
                      <a:r>
                        <a:rPr lang="en-US" sz="1100" b="0">
                          <a:solidFill>
                            <a:srgbClr val="000000"/>
                          </a:solidFill>
                          <a:effectLst/>
                          <a:latin typeface="Calibri" panose="020F0502020204030204" pitchFamily="34" charset="0"/>
                        </a:rPr>
                        <a:t>Total Parent Income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7E6B"/>
                    </a:solid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7E6B"/>
                    </a:solid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7E6B"/>
                    </a:solid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7E6B"/>
                    </a:solid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7E6B"/>
                    </a:solidFill>
                  </a:tcPr>
                </a:tc>
                <a:tc>
                  <a:txBody>
                    <a:bodyPr/>
                    <a:lstStyle/>
                    <a:p>
                      <a:pPr algn="r" rtl="0" fontAlgn="b"/>
                      <a:r>
                        <a:rPr lang="en-US" sz="1100" b="1">
                          <a:solidFill>
                            <a:srgbClr val="000000"/>
                          </a:solidFill>
                          <a:effectLst/>
                          <a:latin typeface="Calibri" panose="020F0502020204030204" pitchFamily="34" charset="0"/>
                        </a:rPr>
                        <a:t>$ 3,840.00 </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7E6B"/>
                    </a:solidFill>
                  </a:tcPr>
                </a:tc>
                <a:tc>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7E6B"/>
                    </a:solidFill>
                  </a:tcPr>
                </a:tc>
                <a:extLst>
                  <a:ext uri="{0D108BD9-81ED-4DB2-BD59-A6C34878D82A}">
                    <a16:rowId xmlns:a16="http://schemas.microsoft.com/office/drawing/2014/main" val="184365436"/>
                  </a:ext>
                </a:extLst>
              </a:tr>
              <a:tr h="470430">
                <a:tc>
                  <a:txBody>
                    <a:bodyPr/>
                    <a:lstStyle/>
                    <a:p>
                      <a:pPr rtl="0" fontAlgn="t"/>
                      <a:r>
                        <a:rPr lang="en-US" sz="1100" b="0">
                          <a:solidFill>
                            <a:srgbClr val="000000"/>
                          </a:solidFill>
                          <a:effectLst/>
                          <a:latin typeface="Calibri" panose="020F0502020204030204" pitchFamily="34" charset="0"/>
                        </a:rPr>
                        <a:t>Other Income/ ECEI</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tc gridSpan="4">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rtl="0" fontAlgn="b"/>
                      <a:r>
                        <a:rPr lang="en-US" sz="1100" b="1">
                          <a:solidFill>
                            <a:srgbClr val="000000"/>
                          </a:solidFill>
                          <a:effectLst/>
                          <a:latin typeface="Calibri" panose="020F0502020204030204" pitchFamily="34" charset="0"/>
                        </a:rPr>
                        <a:t>$ 7,785.00 </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tc>
                  <a:txBody>
                    <a:bodyPr/>
                    <a:lstStyle/>
                    <a:p>
                      <a:pPr algn="ctr" rtl="0" fontAlgn="b"/>
                      <a:r>
                        <a:rPr lang="en-US" sz="1100" b="0">
                          <a:effectLst/>
                          <a:latin typeface="Calibri" panose="020F0502020204030204" pitchFamily="34" charset="0"/>
                        </a:rPr>
                        <a:t>n/a</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extLst>
                  <a:ext uri="{0D108BD9-81ED-4DB2-BD59-A6C34878D82A}">
                    <a16:rowId xmlns:a16="http://schemas.microsoft.com/office/drawing/2014/main" val="441731504"/>
                  </a:ext>
                </a:extLst>
              </a:tr>
              <a:tr h="470430">
                <a:tc>
                  <a:txBody>
                    <a:bodyPr/>
                    <a:lstStyle/>
                    <a:p>
                      <a:pPr rtl="0" fontAlgn="t"/>
                      <a:r>
                        <a:rPr lang="en-US" sz="1100" b="0">
                          <a:solidFill>
                            <a:srgbClr val="000000"/>
                          </a:solidFill>
                          <a:effectLst/>
                          <a:latin typeface="Calibri" panose="020F0502020204030204" pitchFamily="34" charset="0"/>
                        </a:rPr>
                        <a:t>Other Income/ PPP</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gridSpan="4">
                  <a:txBody>
                    <a:bodyPr/>
                    <a:lstStyle/>
                    <a:p>
                      <a:pPr rtl="0" fontAlgn="b"/>
                      <a:endParaRPr lang="en-US">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rtl="0" fontAlgn="b"/>
                      <a:r>
                        <a:rPr lang="en-US" sz="1100" b="1">
                          <a:solidFill>
                            <a:srgbClr val="000000"/>
                          </a:solidFill>
                          <a:effectLst/>
                          <a:latin typeface="Calibri" panose="020F0502020204030204" pitchFamily="34" charset="0"/>
                        </a:rPr>
                        <a:t>$ 4,680.00 </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algn="ctr" rtl="0" fontAlgn="b"/>
                      <a:r>
                        <a:rPr lang="en-US" sz="1100" b="0">
                          <a:effectLst/>
                          <a:latin typeface="Calibri" panose="020F0502020204030204" pitchFamily="34" charset="0"/>
                        </a:rPr>
                        <a:t>n/a</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extLst>
                  <a:ext uri="{0D108BD9-81ED-4DB2-BD59-A6C34878D82A}">
                    <a16:rowId xmlns:a16="http://schemas.microsoft.com/office/drawing/2014/main" val="3904465665"/>
                  </a:ext>
                </a:extLst>
              </a:tr>
              <a:tr h="473299">
                <a:tc>
                  <a:txBody>
                    <a:bodyPr/>
                    <a:lstStyle/>
                    <a:p>
                      <a:pPr algn="ctr" rtl="0" fontAlgn="ctr"/>
                      <a:r>
                        <a:rPr lang="en-US" sz="1400" b="1">
                          <a:solidFill>
                            <a:srgbClr val="000000"/>
                          </a:solidFill>
                          <a:effectLst/>
                          <a:latin typeface="Calibri" panose="020F0502020204030204" pitchFamily="34" charset="0"/>
                        </a:rPr>
                        <a:t>TOTAL REVENUE</a:t>
                      </a:r>
                    </a:p>
                  </a:txBody>
                  <a:tcPr marL="28575" marR="28575" marT="19050" marB="1905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ctr" rtl="0" fontAlgn="ctr"/>
                      <a:r>
                        <a:rPr lang="en-US" sz="1400" b="1">
                          <a:effectLst/>
                          <a:latin typeface="Calibri" panose="020F0502020204030204" pitchFamily="34" charset="0"/>
                        </a:rPr>
                        <a:t>$ 520.00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ctr" rtl="0" fontAlgn="ctr"/>
                      <a:r>
                        <a:rPr lang="en-US" sz="1400" b="1">
                          <a:effectLst/>
                          <a:latin typeface="Calibri" panose="020F0502020204030204" pitchFamily="34" charset="0"/>
                        </a:rPr>
                        <a:t>$ 2,440.00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ctr" rtl="0" fontAlgn="ctr"/>
                      <a:r>
                        <a:rPr lang="en-US" sz="1400" b="1">
                          <a:effectLst/>
                          <a:latin typeface="Calibri" panose="020F0502020204030204" pitchFamily="34" charset="0"/>
                        </a:rPr>
                        <a:t>$ 9,760.00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ctr" rtl="0" fontAlgn="ctr"/>
                      <a:r>
                        <a:rPr lang="en-US" sz="1400" b="1">
                          <a:effectLst/>
                          <a:latin typeface="Calibri" panose="020F0502020204030204" pitchFamily="34" charset="0"/>
                        </a:rPr>
                        <a:t>10</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ctr" rtl="0" fontAlgn="ctr"/>
                      <a:r>
                        <a:rPr lang="en-US" sz="1400" b="1">
                          <a:effectLst/>
                          <a:latin typeface="Calibri" panose="020F0502020204030204" pitchFamily="34" charset="0"/>
                        </a:rPr>
                        <a:t>$ 16,305.00 </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ctr" rtl="0" fontAlgn="ctr"/>
                      <a:r>
                        <a:rPr lang="en-US" sz="1400" b="1" dirty="0">
                          <a:effectLst/>
                          <a:latin typeface="Calibri" panose="020F0502020204030204" pitchFamily="34" charset="0"/>
                        </a:rPr>
                        <a:t>4</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extLst>
                  <a:ext uri="{0D108BD9-81ED-4DB2-BD59-A6C34878D82A}">
                    <a16:rowId xmlns:a16="http://schemas.microsoft.com/office/drawing/2014/main" val="91080652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4"/>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068018" y="8380730"/>
            <a:ext cx="1219980" cy="877570"/>
          </a:xfrm>
          <a:prstGeom prst="rect">
            <a:avLst/>
          </a:prstGeom>
        </p:spPr>
        <p:txBody>
          <a:bodyPr wrap="square" lIns="0" tIns="0" rIns="0" bIns="0" rtlCol="0" anchor="t">
            <a:spAutoFit/>
          </a:bodyPr>
          <a:lstStyle/>
          <a:p>
            <a:pPr algn="ctr">
              <a:lnSpc>
                <a:spcPts val="7280"/>
              </a:lnSpc>
            </a:pPr>
            <a:r>
              <a:rPr lang="en-US" sz="5200" dirty="0">
                <a:solidFill>
                  <a:srgbClr val="FFFFFF"/>
                </a:solidFill>
                <a:latin typeface="Clear Sans Regular"/>
              </a:rPr>
              <a:t>10</a:t>
            </a:r>
          </a:p>
        </p:txBody>
      </p:sp>
      <p:sp>
        <p:nvSpPr>
          <p:cNvPr id="7" name="TextBox 7"/>
          <p:cNvSpPr txBox="1"/>
          <p:nvPr/>
        </p:nvSpPr>
        <p:spPr>
          <a:xfrm>
            <a:off x="2420020" y="1754962"/>
            <a:ext cx="13447961" cy="1811020"/>
          </a:xfrm>
          <a:prstGeom prst="rect">
            <a:avLst/>
          </a:prstGeom>
        </p:spPr>
        <p:txBody>
          <a:bodyPr lIns="0" tIns="0" rIns="0" bIns="0" rtlCol="0" anchor="t">
            <a:spAutoFit/>
          </a:bodyPr>
          <a:lstStyle/>
          <a:p>
            <a:pPr algn="ctr">
              <a:lnSpc>
                <a:spcPts val="7279"/>
              </a:lnSpc>
            </a:pPr>
            <a:r>
              <a:rPr lang="en-US" sz="5200" dirty="0">
                <a:solidFill>
                  <a:srgbClr val="A6B440"/>
                </a:solidFill>
                <a:latin typeface="Open Sans Bold"/>
              </a:rPr>
              <a:t>Early Care and Education Initiative Grant</a:t>
            </a:r>
          </a:p>
          <a:p>
            <a:pPr algn="ctr">
              <a:lnSpc>
                <a:spcPts val="7280"/>
              </a:lnSpc>
            </a:pPr>
            <a:r>
              <a:rPr lang="en-US" sz="5199" dirty="0">
                <a:solidFill>
                  <a:srgbClr val="4F6DB0"/>
                </a:solidFill>
                <a:latin typeface="Open Sans Bold"/>
              </a:rPr>
              <a:t>Expense Reporting</a:t>
            </a:r>
            <a:r>
              <a:rPr lang="en-US" sz="5199" dirty="0">
                <a:solidFill>
                  <a:srgbClr val="A6B440"/>
                </a:solidFill>
                <a:latin typeface="Open Sans Bold"/>
              </a:rPr>
              <a:t> </a:t>
            </a:r>
            <a:r>
              <a:rPr lang="en-US" sz="5200" dirty="0">
                <a:solidFill>
                  <a:srgbClr val="000000"/>
                </a:solidFill>
                <a:latin typeface="Open Sans"/>
              </a:rPr>
              <a:t> </a:t>
            </a:r>
          </a:p>
        </p:txBody>
      </p:sp>
      <p:sp>
        <p:nvSpPr>
          <p:cNvPr id="8" name="TextBox 8"/>
          <p:cNvSpPr txBox="1"/>
          <p:nvPr/>
        </p:nvSpPr>
        <p:spPr>
          <a:xfrm>
            <a:off x="2101863" y="4109806"/>
            <a:ext cx="14084273" cy="5846504"/>
          </a:xfrm>
          <a:prstGeom prst="rect">
            <a:avLst/>
          </a:prstGeom>
        </p:spPr>
        <p:txBody>
          <a:bodyPr lIns="0" tIns="0" rIns="0" bIns="0" rtlCol="0" anchor="t">
            <a:spAutoFit/>
          </a:bodyPr>
          <a:lstStyle/>
          <a:p>
            <a:pPr>
              <a:lnSpc>
                <a:spcPts val="3919"/>
              </a:lnSpc>
            </a:pPr>
            <a:r>
              <a:rPr lang="en-US" sz="2800" dirty="0">
                <a:solidFill>
                  <a:srgbClr val="000000"/>
                </a:solidFill>
                <a:latin typeface="Open Sans Light"/>
              </a:rPr>
              <a:t>Provide amount from the grant spent on the items below: </a:t>
            </a:r>
          </a:p>
          <a:p>
            <a:pPr>
              <a:lnSpc>
                <a:spcPts val="3359"/>
              </a:lnSpc>
            </a:pPr>
            <a:endParaRPr lang="en-US" sz="2800" dirty="0">
              <a:solidFill>
                <a:srgbClr val="000000"/>
              </a:solidFill>
              <a:latin typeface="Open Sans Light"/>
            </a:endParaRPr>
          </a:p>
          <a:p>
            <a:pPr marL="518160" lvl="1" indent="-259080">
              <a:lnSpc>
                <a:spcPts val="3359"/>
              </a:lnSpc>
              <a:buFont typeface="Arial"/>
              <a:buChar char="•"/>
            </a:pPr>
            <a:r>
              <a:rPr lang="en-US" sz="2400" dirty="0">
                <a:solidFill>
                  <a:srgbClr val="000000"/>
                </a:solidFill>
                <a:latin typeface="Open Sans Light Bold"/>
              </a:rPr>
              <a:t>Facilities</a:t>
            </a:r>
            <a:r>
              <a:rPr lang="en-US" sz="2400" dirty="0">
                <a:solidFill>
                  <a:srgbClr val="000000"/>
                </a:solidFill>
                <a:latin typeface="Open Sans Light"/>
              </a:rPr>
              <a:t> ( e.g. rent/mortgage, property taxes, maintenance/repairs, utilities, security, etc...) </a:t>
            </a:r>
          </a:p>
          <a:p>
            <a:pPr marL="518160" lvl="1" indent="-259080">
              <a:lnSpc>
                <a:spcPts val="3359"/>
              </a:lnSpc>
              <a:buFont typeface="Arial"/>
              <a:buChar char="•"/>
            </a:pPr>
            <a:r>
              <a:rPr lang="en-US" sz="2400" dirty="0">
                <a:solidFill>
                  <a:srgbClr val="000000"/>
                </a:solidFill>
                <a:latin typeface="Open Sans Light Bold"/>
              </a:rPr>
              <a:t>Payroll/ Benefits</a:t>
            </a:r>
            <a:r>
              <a:rPr lang="en-US" sz="2400" dirty="0">
                <a:solidFill>
                  <a:srgbClr val="000000"/>
                </a:solidFill>
                <a:latin typeface="Open Sans Light"/>
              </a:rPr>
              <a:t> ( e.g. salaries, taxes, life insurance, medical insurance, etc...)</a:t>
            </a:r>
          </a:p>
          <a:p>
            <a:pPr marL="518160" lvl="1" indent="-259080">
              <a:lnSpc>
                <a:spcPts val="3359"/>
              </a:lnSpc>
              <a:buFont typeface="Arial"/>
              <a:buChar char="•"/>
            </a:pPr>
            <a:r>
              <a:rPr lang="en-US" sz="2400" dirty="0">
                <a:solidFill>
                  <a:srgbClr val="000000"/>
                </a:solidFill>
                <a:latin typeface="Open Sans Light Bold"/>
              </a:rPr>
              <a:t>Programmatic</a:t>
            </a:r>
            <a:r>
              <a:rPr lang="en-US" sz="2400" dirty="0">
                <a:solidFill>
                  <a:srgbClr val="000000"/>
                </a:solidFill>
                <a:latin typeface="Open Sans Light"/>
              </a:rPr>
              <a:t> (e.g. non-capital equipment-furniture, toys, rugs; consumables-paints, crayons, paper; food)</a:t>
            </a:r>
          </a:p>
          <a:p>
            <a:pPr marL="518160" lvl="1" indent="-259080">
              <a:lnSpc>
                <a:spcPts val="3359"/>
              </a:lnSpc>
              <a:buFont typeface="Arial"/>
              <a:buChar char="•"/>
            </a:pPr>
            <a:r>
              <a:rPr lang="en-US" sz="2400" dirty="0">
                <a:solidFill>
                  <a:srgbClr val="000000"/>
                </a:solidFill>
                <a:latin typeface="Open Sans Light Bold"/>
              </a:rPr>
              <a:t>Administrative</a:t>
            </a:r>
            <a:r>
              <a:rPr lang="en-US" sz="2400" dirty="0">
                <a:solidFill>
                  <a:srgbClr val="000000"/>
                </a:solidFill>
                <a:latin typeface="Open Sans Light"/>
              </a:rPr>
              <a:t> (e.g. account, Professional Development, license renewals, accreditation fees, technology, office supplies)</a:t>
            </a:r>
          </a:p>
          <a:p>
            <a:pPr marL="518160" lvl="1" indent="-259080">
              <a:lnSpc>
                <a:spcPts val="3359"/>
              </a:lnSpc>
              <a:buFont typeface="Arial"/>
              <a:buChar char="•"/>
            </a:pPr>
            <a:r>
              <a:rPr lang="en-US" sz="2400" dirty="0">
                <a:solidFill>
                  <a:srgbClr val="000000"/>
                </a:solidFill>
                <a:latin typeface="Open Sans Light Bold"/>
              </a:rPr>
              <a:t>Personal Protective Equipment</a:t>
            </a:r>
            <a:r>
              <a:rPr lang="en-US" sz="2400" dirty="0">
                <a:solidFill>
                  <a:srgbClr val="000000"/>
                </a:solidFill>
                <a:latin typeface="Open Sans Light"/>
              </a:rPr>
              <a:t> (e.g. gloves, masks, cleaning supplies, thermometers, shoe covers, Plexiglass shields)</a:t>
            </a:r>
          </a:p>
          <a:p>
            <a:pPr marL="518160" lvl="1" indent="-259080">
              <a:lnSpc>
                <a:spcPts val="3359"/>
              </a:lnSpc>
              <a:buFont typeface="Arial"/>
              <a:buChar char="•"/>
            </a:pPr>
            <a:r>
              <a:rPr lang="en-US" sz="2400" dirty="0">
                <a:solidFill>
                  <a:srgbClr val="000000"/>
                </a:solidFill>
                <a:latin typeface="Open Sans Light Bold"/>
              </a:rPr>
              <a:t>Other</a:t>
            </a:r>
            <a:r>
              <a:rPr lang="en-US" sz="2400" dirty="0">
                <a:solidFill>
                  <a:srgbClr val="000000"/>
                </a:solidFill>
                <a:latin typeface="Open Sans Light"/>
              </a:rPr>
              <a:t> </a:t>
            </a:r>
          </a:p>
          <a:p>
            <a:pPr>
              <a:lnSpc>
                <a:spcPts val="4683"/>
              </a:lnSpc>
            </a:pPr>
            <a:endParaRPr lang="en-US" sz="2400" dirty="0">
              <a:solidFill>
                <a:srgbClr val="000000"/>
              </a:solidFill>
              <a:latin typeface="Open Sans Light"/>
            </a:endParaRPr>
          </a:p>
          <a:p>
            <a:pPr>
              <a:lnSpc>
                <a:spcPts val="4683"/>
              </a:lnSpc>
            </a:pPr>
            <a:r>
              <a:rPr lang="en-US" sz="3345" dirty="0">
                <a:solidFill>
                  <a:srgbClr val="000000"/>
                </a:solidFill>
                <a:latin typeface="Open Sans Light"/>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4"/>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068018" y="8380730"/>
            <a:ext cx="1219980" cy="877570"/>
          </a:xfrm>
          <a:prstGeom prst="rect">
            <a:avLst/>
          </a:prstGeom>
        </p:spPr>
        <p:txBody>
          <a:bodyPr wrap="square" lIns="0" tIns="0" rIns="0" bIns="0" rtlCol="0" anchor="t">
            <a:spAutoFit/>
          </a:bodyPr>
          <a:lstStyle/>
          <a:p>
            <a:pPr algn="ctr">
              <a:lnSpc>
                <a:spcPts val="7280"/>
              </a:lnSpc>
            </a:pPr>
            <a:r>
              <a:rPr lang="en-US" sz="5200" dirty="0">
                <a:solidFill>
                  <a:srgbClr val="FFFFFF"/>
                </a:solidFill>
                <a:latin typeface="Clear Sans Regular"/>
              </a:rPr>
              <a:t>11</a:t>
            </a:r>
          </a:p>
        </p:txBody>
      </p:sp>
      <p:sp>
        <p:nvSpPr>
          <p:cNvPr id="7" name="TextBox 7"/>
          <p:cNvSpPr txBox="1"/>
          <p:nvPr/>
        </p:nvSpPr>
        <p:spPr>
          <a:xfrm>
            <a:off x="2129023" y="1783837"/>
            <a:ext cx="13447961" cy="1811020"/>
          </a:xfrm>
          <a:prstGeom prst="rect">
            <a:avLst/>
          </a:prstGeom>
        </p:spPr>
        <p:txBody>
          <a:bodyPr lIns="0" tIns="0" rIns="0" bIns="0" rtlCol="0" anchor="t">
            <a:spAutoFit/>
          </a:bodyPr>
          <a:lstStyle/>
          <a:p>
            <a:pPr algn="ctr">
              <a:lnSpc>
                <a:spcPts val="7279"/>
              </a:lnSpc>
            </a:pPr>
            <a:r>
              <a:rPr lang="en-US" sz="5200" dirty="0">
                <a:solidFill>
                  <a:srgbClr val="A6B440"/>
                </a:solidFill>
                <a:latin typeface="Open Sans Bold"/>
              </a:rPr>
              <a:t>Early Care and Education Initiative Grant</a:t>
            </a:r>
          </a:p>
          <a:p>
            <a:pPr algn="ctr">
              <a:lnSpc>
                <a:spcPts val="7280"/>
              </a:lnSpc>
            </a:pPr>
            <a:r>
              <a:rPr lang="en-US" sz="5199" dirty="0">
                <a:solidFill>
                  <a:srgbClr val="4F6DB0"/>
                </a:solidFill>
                <a:latin typeface="Open Sans Bold"/>
              </a:rPr>
              <a:t>Expense Reporting - Sample</a:t>
            </a:r>
            <a:r>
              <a:rPr lang="en-US" sz="5200" dirty="0">
                <a:solidFill>
                  <a:srgbClr val="000000"/>
                </a:solidFill>
                <a:latin typeface="Open Sans"/>
              </a:rPr>
              <a:t> </a:t>
            </a:r>
          </a:p>
        </p:txBody>
      </p:sp>
      <p:sp>
        <p:nvSpPr>
          <p:cNvPr id="8" name="TextBox 8"/>
          <p:cNvSpPr txBox="1"/>
          <p:nvPr/>
        </p:nvSpPr>
        <p:spPr>
          <a:xfrm>
            <a:off x="2101863" y="4109806"/>
            <a:ext cx="14084273" cy="1165512"/>
          </a:xfrm>
          <a:prstGeom prst="rect">
            <a:avLst/>
          </a:prstGeom>
        </p:spPr>
        <p:txBody>
          <a:bodyPr lIns="0" tIns="0" rIns="0" bIns="0" rtlCol="0" anchor="t">
            <a:spAutoFit/>
          </a:bodyPr>
          <a:lstStyle/>
          <a:p>
            <a:pPr>
              <a:lnSpc>
                <a:spcPts val="4683"/>
              </a:lnSpc>
            </a:pPr>
            <a:endParaRPr lang="en-US" sz="2400" dirty="0">
              <a:solidFill>
                <a:srgbClr val="000000"/>
              </a:solidFill>
              <a:latin typeface="Open Sans Light"/>
            </a:endParaRPr>
          </a:p>
          <a:p>
            <a:pPr>
              <a:lnSpc>
                <a:spcPts val="4683"/>
              </a:lnSpc>
            </a:pPr>
            <a:r>
              <a:rPr lang="en-US" sz="3345" dirty="0">
                <a:solidFill>
                  <a:srgbClr val="000000"/>
                </a:solidFill>
                <a:latin typeface="Open Sans Light"/>
              </a:rPr>
              <a:t> </a:t>
            </a:r>
          </a:p>
        </p:txBody>
      </p:sp>
      <p:graphicFrame>
        <p:nvGraphicFramePr>
          <p:cNvPr id="10" name="Table 9">
            <a:extLst>
              <a:ext uri="{FF2B5EF4-FFF2-40B4-BE49-F238E27FC236}">
                <a16:creationId xmlns:a16="http://schemas.microsoft.com/office/drawing/2014/main" id="{7022C102-298C-5C4B-AA29-E45B2825B2C4}"/>
              </a:ext>
            </a:extLst>
          </p:cNvPr>
          <p:cNvGraphicFramePr>
            <a:graphicFrameLocks noGrp="1"/>
          </p:cNvGraphicFramePr>
          <p:nvPr>
            <p:extLst>
              <p:ext uri="{D42A27DB-BD31-4B8C-83A1-F6EECF244321}">
                <p14:modId xmlns:p14="http://schemas.microsoft.com/office/powerpoint/2010/main" val="1484331942"/>
              </p:ext>
            </p:extLst>
          </p:nvPr>
        </p:nvGraphicFramePr>
        <p:xfrm>
          <a:off x="2158760" y="3758938"/>
          <a:ext cx="13418223" cy="5042161"/>
        </p:xfrm>
        <a:graphic>
          <a:graphicData uri="http://schemas.openxmlformats.org/drawingml/2006/table">
            <a:tbl>
              <a:tblPr/>
              <a:tblGrid>
                <a:gridCol w="5147371">
                  <a:extLst>
                    <a:ext uri="{9D8B030D-6E8A-4147-A177-3AD203B41FA5}">
                      <a16:colId xmlns:a16="http://schemas.microsoft.com/office/drawing/2014/main" val="970042124"/>
                    </a:ext>
                  </a:extLst>
                </a:gridCol>
                <a:gridCol w="1593613">
                  <a:extLst>
                    <a:ext uri="{9D8B030D-6E8A-4147-A177-3AD203B41FA5}">
                      <a16:colId xmlns:a16="http://schemas.microsoft.com/office/drawing/2014/main" val="3786483178"/>
                    </a:ext>
                  </a:extLst>
                </a:gridCol>
                <a:gridCol w="1896400">
                  <a:extLst>
                    <a:ext uri="{9D8B030D-6E8A-4147-A177-3AD203B41FA5}">
                      <a16:colId xmlns:a16="http://schemas.microsoft.com/office/drawing/2014/main" val="1733315516"/>
                    </a:ext>
                  </a:extLst>
                </a:gridCol>
                <a:gridCol w="1593613">
                  <a:extLst>
                    <a:ext uri="{9D8B030D-6E8A-4147-A177-3AD203B41FA5}">
                      <a16:colId xmlns:a16="http://schemas.microsoft.com/office/drawing/2014/main" val="701680680"/>
                    </a:ext>
                  </a:extLst>
                </a:gridCol>
                <a:gridCol w="1593613">
                  <a:extLst>
                    <a:ext uri="{9D8B030D-6E8A-4147-A177-3AD203B41FA5}">
                      <a16:colId xmlns:a16="http://schemas.microsoft.com/office/drawing/2014/main" val="2999797146"/>
                    </a:ext>
                  </a:extLst>
                </a:gridCol>
                <a:gridCol w="1593613">
                  <a:extLst>
                    <a:ext uri="{9D8B030D-6E8A-4147-A177-3AD203B41FA5}">
                      <a16:colId xmlns:a16="http://schemas.microsoft.com/office/drawing/2014/main" val="3357532502"/>
                    </a:ext>
                  </a:extLst>
                </a:gridCol>
              </a:tblGrid>
              <a:tr h="418069">
                <a:tc gridSpan="6">
                  <a:txBody>
                    <a:bodyPr/>
                    <a:lstStyle/>
                    <a:p>
                      <a:pPr algn="ctr" rtl="0" fontAlgn="b"/>
                      <a:r>
                        <a:rPr lang="en-US" sz="1400" b="1">
                          <a:solidFill>
                            <a:srgbClr val="000000"/>
                          </a:solidFill>
                          <a:effectLst/>
                          <a:latin typeface="Calibri" panose="020F0502020204030204" pitchFamily="34" charset="0"/>
                        </a:rPr>
                        <a:t>EXPENSES - September</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6B26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6657161"/>
                  </a:ext>
                </a:extLst>
              </a:tr>
              <a:tr h="418069">
                <a:tc gridSpan="6">
                  <a:txBody>
                    <a:bodyPr/>
                    <a:lstStyle/>
                    <a:p>
                      <a:pPr algn="ctr" rtl="0" fontAlgn="b"/>
                      <a:r>
                        <a:rPr lang="en-US" sz="1400" b="1">
                          <a:solidFill>
                            <a:srgbClr val="000000"/>
                          </a:solidFill>
                          <a:effectLst/>
                          <a:latin typeface="Calibri" panose="020F0502020204030204" pitchFamily="34" charset="0"/>
                        </a:rPr>
                        <a:t>Facilities </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CE5C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663132"/>
                  </a:ext>
                </a:extLst>
              </a:tr>
              <a:tr h="418069">
                <a:tc>
                  <a:txBody>
                    <a:bodyPr/>
                    <a:lstStyle/>
                    <a:p>
                      <a:pPr algn="ctr" rtl="0" fontAlgn="b"/>
                      <a:r>
                        <a:rPr lang="en-US" sz="1400" b="1">
                          <a:solidFill>
                            <a:srgbClr val="000000"/>
                          </a:solidFill>
                          <a:effectLst/>
                          <a:latin typeface="Calibri" panose="020F0502020204030204" pitchFamily="34" charset="0"/>
                        </a:rPr>
                        <a:t>SUBCATEGORIES</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400" b="1">
                          <a:solidFill>
                            <a:srgbClr val="000000"/>
                          </a:solidFill>
                          <a:effectLst/>
                          <a:latin typeface="Calibri" panose="020F0502020204030204" pitchFamily="34" charset="0"/>
                        </a:rPr>
                        <a:t>ACTUAL</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t"/>
                      <a:r>
                        <a:rPr lang="en-US" sz="1400" b="1">
                          <a:solidFill>
                            <a:srgbClr val="000000"/>
                          </a:solidFill>
                          <a:effectLst/>
                          <a:latin typeface="Calibri" panose="020F0502020204030204" pitchFamily="34" charset="0"/>
                        </a:rPr>
                        <a:t>Parent Income</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9999"/>
                    </a:solidFill>
                  </a:tcPr>
                </a:tc>
                <a:tc>
                  <a:txBody>
                    <a:bodyPr/>
                    <a:lstStyle/>
                    <a:p>
                      <a:pPr algn="ctr" rtl="0" fontAlgn="t"/>
                      <a:r>
                        <a:rPr lang="en-US" sz="1400" b="1">
                          <a:solidFill>
                            <a:srgbClr val="000000"/>
                          </a:solidFill>
                          <a:effectLst/>
                          <a:latin typeface="Calibri" panose="020F0502020204030204" pitchFamily="34" charset="0"/>
                        </a:rPr>
                        <a:t>ECEI</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tc>
                  <a:txBody>
                    <a:bodyPr/>
                    <a:lstStyle/>
                    <a:p>
                      <a:pPr algn="ctr" rtl="0" fontAlgn="t"/>
                      <a:r>
                        <a:rPr lang="en-US" sz="1400" b="1">
                          <a:solidFill>
                            <a:srgbClr val="000000"/>
                          </a:solidFill>
                          <a:effectLst/>
                          <a:latin typeface="Calibri" panose="020F0502020204030204" pitchFamily="34" charset="0"/>
                        </a:rPr>
                        <a:t>PPP</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algn="ctr" rtl="0" fontAlgn="b"/>
                      <a:r>
                        <a:rPr lang="en-US" sz="1400" b="1">
                          <a:solidFill>
                            <a:srgbClr val="000000"/>
                          </a:solidFill>
                          <a:effectLst/>
                          <a:latin typeface="Calibri" panose="020F0502020204030204" pitchFamily="34" charset="0"/>
                        </a:rPr>
                        <a:t>OTHER</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7BA0"/>
                    </a:solidFill>
                  </a:tcPr>
                </a:tc>
                <a:extLst>
                  <a:ext uri="{0D108BD9-81ED-4DB2-BD59-A6C34878D82A}">
                    <a16:rowId xmlns:a16="http://schemas.microsoft.com/office/drawing/2014/main" val="323692955"/>
                  </a:ext>
                </a:extLst>
              </a:tr>
              <a:tr h="342056">
                <a:tc>
                  <a:txBody>
                    <a:bodyPr/>
                    <a:lstStyle/>
                    <a:p>
                      <a:pPr rtl="0" fontAlgn="t"/>
                      <a:r>
                        <a:rPr lang="en-US" sz="1100" b="0">
                          <a:effectLst/>
                          <a:latin typeface="Calibri" panose="020F0502020204030204" pitchFamily="34" charset="0"/>
                        </a:rPr>
                        <a:t>Mortgage/Rent</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$1,500.00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$1,500.00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659202454"/>
                  </a:ext>
                </a:extLst>
              </a:tr>
              <a:tr h="342056">
                <a:tc>
                  <a:txBody>
                    <a:bodyPr/>
                    <a:lstStyle/>
                    <a:p>
                      <a:pPr rtl="0" fontAlgn="t"/>
                      <a:r>
                        <a:rPr lang="en-US" sz="1100" b="0">
                          <a:effectLst/>
                          <a:latin typeface="Calibri" panose="020F0502020204030204" pitchFamily="34" charset="0"/>
                        </a:rPr>
                        <a:t>Property Taxes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$300.00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$300.00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65294985"/>
                  </a:ext>
                </a:extLst>
              </a:tr>
              <a:tr h="342056">
                <a:tc>
                  <a:txBody>
                    <a:bodyPr/>
                    <a:lstStyle/>
                    <a:p>
                      <a:pPr rtl="0" fontAlgn="t"/>
                      <a:r>
                        <a:rPr lang="en-US" sz="1100" b="0">
                          <a:effectLst/>
                          <a:latin typeface="Calibri" panose="020F0502020204030204" pitchFamily="34" charset="0"/>
                        </a:rPr>
                        <a:t>Maintenance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$100.00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$100.00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33828885"/>
                  </a:ext>
                </a:extLst>
              </a:tr>
              <a:tr h="342056">
                <a:tc>
                  <a:txBody>
                    <a:bodyPr/>
                    <a:lstStyle/>
                    <a:p>
                      <a:pPr rtl="0" fontAlgn="t"/>
                      <a:r>
                        <a:rPr lang="en-US" sz="1100" b="0">
                          <a:effectLst/>
                          <a:latin typeface="Calibri" panose="020F0502020204030204" pitchFamily="34" charset="0"/>
                        </a:rPr>
                        <a:t>Repairs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$1,000.00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$1,000.00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17993759"/>
                  </a:ext>
                </a:extLst>
              </a:tr>
              <a:tr h="342056">
                <a:tc>
                  <a:txBody>
                    <a:bodyPr/>
                    <a:lstStyle/>
                    <a:p>
                      <a:pPr rtl="0" fontAlgn="t"/>
                      <a:r>
                        <a:rPr lang="en-US" sz="1100" b="0">
                          <a:effectLst/>
                          <a:latin typeface="Calibri" panose="020F0502020204030204" pitchFamily="34" charset="0"/>
                        </a:rPr>
                        <a:t>Utilities: Gas</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$85.00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$85.00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17146533"/>
                  </a:ext>
                </a:extLst>
              </a:tr>
              <a:tr h="342056">
                <a:tc>
                  <a:txBody>
                    <a:bodyPr/>
                    <a:lstStyle/>
                    <a:p>
                      <a:pPr rtl="0" fontAlgn="t"/>
                      <a:r>
                        <a:rPr lang="en-US" sz="1100" b="0">
                          <a:effectLst/>
                          <a:latin typeface="Calibri" panose="020F0502020204030204" pitchFamily="34" charset="0"/>
                        </a:rPr>
                        <a:t>Utilities: Water/ Sewer</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$175.00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$175.00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499599861"/>
                  </a:ext>
                </a:extLst>
              </a:tr>
              <a:tr h="342056">
                <a:tc>
                  <a:txBody>
                    <a:bodyPr/>
                    <a:lstStyle/>
                    <a:p>
                      <a:pPr rtl="0" fontAlgn="t"/>
                      <a:r>
                        <a:rPr lang="en-US" sz="1100" b="0">
                          <a:effectLst/>
                          <a:latin typeface="Calibri" panose="020F0502020204030204" pitchFamily="34" charset="0"/>
                        </a:rPr>
                        <a:t>Utilities: Electricity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$257.00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$257.00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37614113"/>
                  </a:ext>
                </a:extLst>
              </a:tr>
              <a:tr h="342056">
                <a:tc>
                  <a:txBody>
                    <a:bodyPr/>
                    <a:lstStyle/>
                    <a:p>
                      <a:pPr rtl="0" fontAlgn="t"/>
                      <a:r>
                        <a:rPr lang="en-US" sz="1100" b="0">
                          <a:effectLst/>
                          <a:latin typeface="Calibri" panose="020F0502020204030204" pitchFamily="34" charset="0"/>
                        </a:rPr>
                        <a:t>Internet Provider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$119.00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$119.00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571175795"/>
                  </a:ext>
                </a:extLst>
              </a:tr>
              <a:tr h="342056">
                <a:tc>
                  <a:txBody>
                    <a:bodyPr/>
                    <a:lstStyle/>
                    <a:p>
                      <a:pPr rtl="0" fontAlgn="t"/>
                      <a:r>
                        <a:rPr lang="en-US" sz="1100" b="0">
                          <a:effectLst/>
                          <a:latin typeface="Calibri" panose="020F0502020204030204" pitchFamily="34" charset="0"/>
                        </a:rPr>
                        <a:t>Telephone/ Cellphone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$255.00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$255.00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68238218"/>
                  </a:ext>
                </a:extLst>
              </a:tr>
              <a:tr h="342056">
                <a:tc>
                  <a:txBody>
                    <a:bodyPr/>
                    <a:lstStyle/>
                    <a:p>
                      <a:pPr rtl="0" fontAlgn="t"/>
                      <a:r>
                        <a:rPr lang="en-US" sz="1100" b="0">
                          <a:effectLst/>
                          <a:latin typeface="Calibri" panose="020F0502020204030204" pitchFamily="34" charset="0"/>
                        </a:rPr>
                        <a:t>Security/Alarm System</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$69.00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$69.00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59798642"/>
                  </a:ext>
                </a:extLst>
              </a:tr>
              <a:tr h="367394">
                <a:tc>
                  <a:txBody>
                    <a:bodyPr/>
                    <a:lstStyle/>
                    <a:p>
                      <a:pPr algn="r" rtl="0" fontAlgn="t"/>
                      <a:r>
                        <a:rPr lang="en-US" sz="1200" b="1">
                          <a:effectLst/>
                          <a:latin typeface="Calibri" panose="020F0502020204030204" pitchFamily="34" charset="0"/>
                        </a:rPr>
                        <a:t>TOTAL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$ 3,860.00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$ 1,000.00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$ 2,860.00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dirty="0">
                          <a:effectLst/>
                          <a:latin typeface="Calibri" panose="020F0502020204030204" pitchFamily="34" charset="0"/>
                        </a:rPr>
                        <a:t>$ -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extLst>
                  <a:ext uri="{0D108BD9-81ED-4DB2-BD59-A6C34878D82A}">
                    <a16:rowId xmlns:a16="http://schemas.microsoft.com/office/drawing/2014/main" val="1807656241"/>
                  </a:ext>
                </a:extLst>
              </a:tr>
            </a:tbl>
          </a:graphicData>
        </a:graphic>
      </p:graphicFrame>
    </p:spTree>
    <p:extLst>
      <p:ext uri="{BB962C8B-B14F-4D97-AF65-F5344CB8AC3E}">
        <p14:creationId xmlns:p14="http://schemas.microsoft.com/office/powerpoint/2010/main" val="4084095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4"/>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068018" y="8380730"/>
            <a:ext cx="1219980" cy="877570"/>
          </a:xfrm>
          <a:prstGeom prst="rect">
            <a:avLst/>
          </a:prstGeom>
        </p:spPr>
        <p:txBody>
          <a:bodyPr wrap="square" lIns="0" tIns="0" rIns="0" bIns="0" rtlCol="0" anchor="t">
            <a:spAutoFit/>
          </a:bodyPr>
          <a:lstStyle/>
          <a:p>
            <a:pPr algn="ctr">
              <a:lnSpc>
                <a:spcPts val="7280"/>
              </a:lnSpc>
            </a:pPr>
            <a:r>
              <a:rPr lang="en-US" sz="5200" dirty="0">
                <a:solidFill>
                  <a:srgbClr val="FFFFFF"/>
                </a:solidFill>
                <a:latin typeface="Clear Sans Regular"/>
              </a:rPr>
              <a:t>12</a:t>
            </a:r>
          </a:p>
        </p:txBody>
      </p:sp>
      <p:sp>
        <p:nvSpPr>
          <p:cNvPr id="7" name="TextBox 7"/>
          <p:cNvSpPr txBox="1"/>
          <p:nvPr/>
        </p:nvSpPr>
        <p:spPr>
          <a:xfrm>
            <a:off x="2129023" y="1783837"/>
            <a:ext cx="13447961" cy="1811020"/>
          </a:xfrm>
          <a:prstGeom prst="rect">
            <a:avLst/>
          </a:prstGeom>
        </p:spPr>
        <p:txBody>
          <a:bodyPr lIns="0" tIns="0" rIns="0" bIns="0" rtlCol="0" anchor="t">
            <a:spAutoFit/>
          </a:bodyPr>
          <a:lstStyle/>
          <a:p>
            <a:pPr algn="ctr">
              <a:lnSpc>
                <a:spcPts val="7279"/>
              </a:lnSpc>
            </a:pPr>
            <a:r>
              <a:rPr lang="en-US" sz="5200" dirty="0">
                <a:solidFill>
                  <a:srgbClr val="A6B440"/>
                </a:solidFill>
                <a:latin typeface="Open Sans Bold"/>
              </a:rPr>
              <a:t>Early Care and Education Initiative Grant</a:t>
            </a:r>
          </a:p>
          <a:p>
            <a:pPr algn="ctr">
              <a:lnSpc>
                <a:spcPts val="7280"/>
              </a:lnSpc>
            </a:pPr>
            <a:r>
              <a:rPr lang="en-US" sz="5199" dirty="0">
                <a:solidFill>
                  <a:srgbClr val="4F6DB0"/>
                </a:solidFill>
                <a:latin typeface="Open Sans Bold"/>
              </a:rPr>
              <a:t>Expense Reporting - Sample</a:t>
            </a:r>
            <a:r>
              <a:rPr lang="en-US" sz="5200" dirty="0">
                <a:solidFill>
                  <a:srgbClr val="000000"/>
                </a:solidFill>
                <a:latin typeface="Open Sans"/>
              </a:rPr>
              <a:t> </a:t>
            </a:r>
          </a:p>
        </p:txBody>
      </p:sp>
      <p:sp>
        <p:nvSpPr>
          <p:cNvPr id="8" name="TextBox 8"/>
          <p:cNvSpPr txBox="1"/>
          <p:nvPr/>
        </p:nvSpPr>
        <p:spPr>
          <a:xfrm>
            <a:off x="2101863" y="4109806"/>
            <a:ext cx="14084273" cy="1165512"/>
          </a:xfrm>
          <a:prstGeom prst="rect">
            <a:avLst/>
          </a:prstGeom>
        </p:spPr>
        <p:txBody>
          <a:bodyPr lIns="0" tIns="0" rIns="0" bIns="0" rtlCol="0" anchor="t">
            <a:spAutoFit/>
          </a:bodyPr>
          <a:lstStyle/>
          <a:p>
            <a:pPr>
              <a:lnSpc>
                <a:spcPts val="4683"/>
              </a:lnSpc>
            </a:pPr>
            <a:endParaRPr lang="en-US" sz="2400" dirty="0">
              <a:solidFill>
                <a:srgbClr val="000000"/>
              </a:solidFill>
              <a:latin typeface="Open Sans Light"/>
            </a:endParaRPr>
          </a:p>
          <a:p>
            <a:pPr>
              <a:lnSpc>
                <a:spcPts val="4683"/>
              </a:lnSpc>
            </a:pPr>
            <a:r>
              <a:rPr lang="en-US" sz="3345" dirty="0">
                <a:solidFill>
                  <a:srgbClr val="000000"/>
                </a:solidFill>
                <a:latin typeface="Open Sans Light"/>
              </a:rPr>
              <a:t> </a:t>
            </a:r>
          </a:p>
        </p:txBody>
      </p:sp>
      <p:sp>
        <p:nvSpPr>
          <p:cNvPr id="11" name="TextBox 10">
            <a:extLst>
              <a:ext uri="{FF2B5EF4-FFF2-40B4-BE49-F238E27FC236}">
                <a16:creationId xmlns:a16="http://schemas.microsoft.com/office/drawing/2014/main" id="{385CE363-B4C6-CD47-A675-320A41C96809}"/>
              </a:ext>
            </a:extLst>
          </p:cNvPr>
          <p:cNvSpPr txBox="1"/>
          <p:nvPr/>
        </p:nvSpPr>
        <p:spPr>
          <a:xfrm>
            <a:off x="6749463" y="7036199"/>
            <a:ext cx="3385735" cy="369332"/>
          </a:xfrm>
          <a:prstGeom prst="rect">
            <a:avLst/>
          </a:prstGeom>
          <a:noFill/>
        </p:spPr>
        <p:txBody>
          <a:bodyPr wrap="none" rtlCol="0">
            <a:spAutoFit/>
          </a:bodyPr>
          <a:lstStyle/>
          <a:p>
            <a:r>
              <a:rPr lang="en-US" dirty="0"/>
              <a:t>Sample 2: Using Payroll under PPP</a:t>
            </a:r>
          </a:p>
        </p:txBody>
      </p:sp>
      <p:sp>
        <p:nvSpPr>
          <p:cNvPr id="13" name="TextBox 12">
            <a:extLst>
              <a:ext uri="{FF2B5EF4-FFF2-40B4-BE49-F238E27FC236}">
                <a16:creationId xmlns:a16="http://schemas.microsoft.com/office/drawing/2014/main" id="{A9C786AD-7FFD-2B49-B339-1F832C6BFE1F}"/>
              </a:ext>
            </a:extLst>
          </p:cNvPr>
          <p:cNvSpPr txBox="1"/>
          <p:nvPr/>
        </p:nvSpPr>
        <p:spPr>
          <a:xfrm>
            <a:off x="6784099" y="4197330"/>
            <a:ext cx="3432735" cy="369332"/>
          </a:xfrm>
          <a:prstGeom prst="rect">
            <a:avLst/>
          </a:prstGeom>
          <a:noFill/>
        </p:spPr>
        <p:txBody>
          <a:bodyPr wrap="none" rtlCol="0">
            <a:spAutoFit/>
          </a:bodyPr>
          <a:lstStyle/>
          <a:p>
            <a:r>
              <a:rPr lang="en-US" dirty="0"/>
              <a:t>Sample 1: Using Payroll under ECEI</a:t>
            </a:r>
          </a:p>
        </p:txBody>
      </p:sp>
      <p:graphicFrame>
        <p:nvGraphicFramePr>
          <p:cNvPr id="9" name="Table 8">
            <a:extLst>
              <a:ext uri="{FF2B5EF4-FFF2-40B4-BE49-F238E27FC236}">
                <a16:creationId xmlns:a16="http://schemas.microsoft.com/office/drawing/2014/main" id="{C447814A-CEB5-3442-A654-F7B726C0B3D2}"/>
              </a:ext>
            </a:extLst>
          </p:cNvPr>
          <p:cNvGraphicFramePr>
            <a:graphicFrameLocks noGrp="1"/>
          </p:cNvGraphicFramePr>
          <p:nvPr>
            <p:extLst>
              <p:ext uri="{D42A27DB-BD31-4B8C-83A1-F6EECF244321}">
                <p14:modId xmlns:p14="http://schemas.microsoft.com/office/powerpoint/2010/main" val="3572263759"/>
              </p:ext>
            </p:extLst>
          </p:nvPr>
        </p:nvGraphicFramePr>
        <p:xfrm>
          <a:off x="2149466" y="7605670"/>
          <a:ext cx="12633334" cy="2209800"/>
        </p:xfrm>
        <a:graphic>
          <a:graphicData uri="http://schemas.openxmlformats.org/drawingml/2006/table">
            <a:tbl>
              <a:tblPr/>
              <a:tblGrid>
                <a:gridCol w="4846279">
                  <a:extLst>
                    <a:ext uri="{9D8B030D-6E8A-4147-A177-3AD203B41FA5}">
                      <a16:colId xmlns:a16="http://schemas.microsoft.com/office/drawing/2014/main" val="2388883244"/>
                    </a:ext>
                  </a:extLst>
                </a:gridCol>
                <a:gridCol w="1500396">
                  <a:extLst>
                    <a:ext uri="{9D8B030D-6E8A-4147-A177-3AD203B41FA5}">
                      <a16:colId xmlns:a16="http://schemas.microsoft.com/office/drawing/2014/main" val="801585880"/>
                    </a:ext>
                  </a:extLst>
                </a:gridCol>
                <a:gridCol w="1785471">
                  <a:extLst>
                    <a:ext uri="{9D8B030D-6E8A-4147-A177-3AD203B41FA5}">
                      <a16:colId xmlns:a16="http://schemas.microsoft.com/office/drawing/2014/main" val="2874856788"/>
                    </a:ext>
                  </a:extLst>
                </a:gridCol>
                <a:gridCol w="1500396">
                  <a:extLst>
                    <a:ext uri="{9D8B030D-6E8A-4147-A177-3AD203B41FA5}">
                      <a16:colId xmlns:a16="http://schemas.microsoft.com/office/drawing/2014/main" val="2485103200"/>
                    </a:ext>
                  </a:extLst>
                </a:gridCol>
                <a:gridCol w="1500396">
                  <a:extLst>
                    <a:ext uri="{9D8B030D-6E8A-4147-A177-3AD203B41FA5}">
                      <a16:colId xmlns:a16="http://schemas.microsoft.com/office/drawing/2014/main" val="3612593446"/>
                    </a:ext>
                  </a:extLst>
                </a:gridCol>
                <a:gridCol w="1500396">
                  <a:extLst>
                    <a:ext uri="{9D8B030D-6E8A-4147-A177-3AD203B41FA5}">
                      <a16:colId xmlns:a16="http://schemas.microsoft.com/office/drawing/2014/main" val="1285380168"/>
                    </a:ext>
                  </a:extLst>
                </a:gridCol>
              </a:tblGrid>
              <a:tr h="240084">
                <a:tc gridSpan="6">
                  <a:txBody>
                    <a:bodyPr/>
                    <a:lstStyle/>
                    <a:p>
                      <a:pPr algn="ctr" rtl="0" fontAlgn="b"/>
                      <a:r>
                        <a:rPr lang="en-US" sz="1400" b="1">
                          <a:solidFill>
                            <a:srgbClr val="000000"/>
                          </a:solidFill>
                          <a:effectLst/>
                          <a:latin typeface="Calibri" panose="020F0502020204030204" pitchFamily="34" charset="0"/>
                        </a:rPr>
                        <a:t>EXPENSES - September</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6B26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8890377"/>
                  </a:ext>
                </a:extLst>
              </a:tr>
              <a:tr h="240084">
                <a:tc gridSpan="6">
                  <a:txBody>
                    <a:bodyPr/>
                    <a:lstStyle/>
                    <a:p>
                      <a:pPr algn="ctr" rtl="0" fontAlgn="b"/>
                      <a:r>
                        <a:rPr lang="en-US" sz="1400" b="1">
                          <a:solidFill>
                            <a:srgbClr val="000000"/>
                          </a:solidFill>
                          <a:effectLst/>
                          <a:latin typeface="Calibri" panose="020F0502020204030204" pitchFamily="34" charset="0"/>
                        </a:rPr>
                        <a:t>Payroll/ Benefits </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38866632"/>
                  </a:ext>
                </a:extLst>
              </a:tr>
              <a:tr h="240084">
                <a:tc>
                  <a:txBody>
                    <a:bodyPr/>
                    <a:lstStyle/>
                    <a:p>
                      <a:pPr algn="ctr" rtl="0" fontAlgn="b"/>
                      <a:r>
                        <a:rPr lang="en-US" sz="1400" b="1">
                          <a:solidFill>
                            <a:srgbClr val="000000"/>
                          </a:solidFill>
                          <a:effectLst/>
                          <a:latin typeface="Calibri" panose="020F0502020204030204" pitchFamily="34" charset="0"/>
                        </a:rPr>
                        <a:t>SUBCATEGORIES</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400" b="1">
                          <a:solidFill>
                            <a:srgbClr val="000000"/>
                          </a:solidFill>
                          <a:effectLst/>
                          <a:latin typeface="Calibri" panose="020F0502020204030204" pitchFamily="34" charset="0"/>
                        </a:rPr>
                        <a:t>ACTUAL</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t"/>
                      <a:r>
                        <a:rPr lang="en-US" sz="1400" b="1">
                          <a:solidFill>
                            <a:srgbClr val="000000"/>
                          </a:solidFill>
                          <a:effectLst/>
                          <a:latin typeface="Calibri" panose="020F0502020204030204" pitchFamily="34" charset="0"/>
                        </a:rPr>
                        <a:t>Parent Income</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9999"/>
                    </a:solidFill>
                  </a:tcPr>
                </a:tc>
                <a:tc>
                  <a:txBody>
                    <a:bodyPr/>
                    <a:lstStyle/>
                    <a:p>
                      <a:pPr algn="ctr" rtl="0" fontAlgn="t"/>
                      <a:r>
                        <a:rPr lang="en-US" sz="1400" b="1">
                          <a:solidFill>
                            <a:srgbClr val="000000"/>
                          </a:solidFill>
                          <a:effectLst/>
                          <a:latin typeface="Calibri" panose="020F0502020204030204" pitchFamily="34" charset="0"/>
                        </a:rPr>
                        <a:t>ECEI</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tc>
                  <a:txBody>
                    <a:bodyPr/>
                    <a:lstStyle/>
                    <a:p>
                      <a:pPr algn="ctr" rtl="0" fontAlgn="t"/>
                      <a:r>
                        <a:rPr lang="en-US" sz="1400" b="1">
                          <a:solidFill>
                            <a:srgbClr val="000000"/>
                          </a:solidFill>
                          <a:effectLst/>
                          <a:latin typeface="Calibri" panose="020F0502020204030204" pitchFamily="34" charset="0"/>
                        </a:rPr>
                        <a:t>PPP</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algn="ctr" rtl="0" fontAlgn="b"/>
                      <a:r>
                        <a:rPr lang="en-US" sz="1400" b="1">
                          <a:solidFill>
                            <a:srgbClr val="000000"/>
                          </a:solidFill>
                          <a:effectLst/>
                          <a:latin typeface="Calibri" panose="020F0502020204030204" pitchFamily="34" charset="0"/>
                        </a:rPr>
                        <a:t>OTHER</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7BA0"/>
                    </a:solidFill>
                  </a:tcPr>
                </a:tc>
                <a:extLst>
                  <a:ext uri="{0D108BD9-81ED-4DB2-BD59-A6C34878D82A}">
                    <a16:rowId xmlns:a16="http://schemas.microsoft.com/office/drawing/2014/main" val="374688034"/>
                  </a:ext>
                </a:extLst>
              </a:tr>
              <a:tr h="196432">
                <a:tc>
                  <a:txBody>
                    <a:bodyPr/>
                    <a:lstStyle/>
                    <a:p>
                      <a:pPr rtl="0" fontAlgn="t"/>
                      <a:r>
                        <a:rPr lang="en-US" sz="1100" b="0">
                          <a:effectLst/>
                          <a:latin typeface="Calibri" panose="020F0502020204030204" pitchFamily="34" charset="0"/>
                        </a:rPr>
                        <a:t>Salaries</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$4,000.00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$4,000.00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42399741"/>
                  </a:ext>
                </a:extLst>
              </a:tr>
              <a:tr h="196432">
                <a:tc>
                  <a:txBody>
                    <a:bodyPr/>
                    <a:lstStyle/>
                    <a:p>
                      <a:pPr rtl="0" fontAlgn="t"/>
                      <a:r>
                        <a:rPr lang="en-US" sz="1100" b="0">
                          <a:effectLst/>
                          <a:latin typeface="Calibri" panose="020F0502020204030204" pitchFamily="34" charset="0"/>
                        </a:rPr>
                        <a:t>Employee Bonus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$1,500.00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$1,500.00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79282540"/>
                  </a:ext>
                </a:extLst>
              </a:tr>
              <a:tr h="196432">
                <a:tc>
                  <a:txBody>
                    <a:bodyPr/>
                    <a:lstStyle/>
                    <a:p>
                      <a:pPr rtl="0" fontAlgn="t"/>
                      <a:r>
                        <a:rPr lang="en-US" sz="1100" b="0">
                          <a:effectLst/>
                          <a:latin typeface="Calibri" panose="020F0502020204030204" pitchFamily="34" charset="0"/>
                        </a:rPr>
                        <a:t>Payroll Taxes</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$680.00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$680.00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94544850"/>
                  </a:ext>
                </a:extLst>
              </a:tr>
              <a:tr h="196432">
                <a:tc>
                  <a:txBody>
                    <a:bodyPr/>
                    <a:lstStyle/>
                    <a:p>
                      <a:pPr rtl="0" fontAlgn="t"/>
                      <a:r>
                        <a:rPr lang="en-US" sz="1100" b="0">
                          <a:effectLst/>
                          <a:latin typeface="Calibri" panose="020F0502020204030204" pitchFamily="34" charset="0"/>
                        </a:rPr>
                        <a:t>Medical insurance</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$500.00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$500.00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41795648"/>
                  </a:ext>
                </a:extLst>
              </a:tr>
              <a:tr h="196432">
                <a:tc>
                  <a:txBody>
                    <a:bodyPr/>
                    <a:lstStyle/>
                    <a:p>
                      <a:pPr rtl="0" fontAlgn="t"/>
                      <a:r>
                        <a:rPr lang="en-US" sz="1100" b="0">
                          <a:effectLst/>
                          <a:latin typeface="Calibri" panose="020F0502020204030204" pitchFamily="34" charset="0"/>
                        </a:rPr>
                        <a:t>Worker's Compensation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$150.00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$150.00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991129022"/>
                  </a:ext>
                </a:extLst>
              </a:tr>
              <a:tr h="196432">
                <a:tc>
                  <a:txBody>
                    <a:bodyPr/>
                    <a:lstStyle/>
                    <a:p>
                      <a:pPr rtl="0" fontAlgn="t"/>
                      <a:r>
                        <a:rPr lang="en-US" sz="1100" b="0">
                          <a:effectLst/>
                          <a:latin typeface="Calibri" panose="020F0502020204030204" pitchFamily="34" charset="0"/>
                        </a:rPr>
                        <a:t>Life insurance</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$250.00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$250.00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33732518"/>
                  </a:ext>
                </a:extLst>
              </a:tr>
              <a:tr h="210983">
                <a:tc>
                  <a:txBody>
                    <a:bodyPr/>
                    <a:lstStyle/>
                    <a:p>
                      <a:pPr algn="r" rtl="0" fontAlgn="t"/>
                      <a:r>
                        <a:rPr lang="en-US" sz="1200" b="1">
                          <a:effectLst/>
                          <a:latin typeface="Calibri" panose="020F0502020204030204" pitchFamily="34" charset="0"/>
                        </a:rPr>
                        <a:t>Total</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$ 7,080.00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$ 1,500.00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$ 900.00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$ 4,680.00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dirty="0">
                          <a:effectLst/>
                          <a:latin typeface="Calibri" panose="020F0502020204030204" pitchFamily="34" charset="0"/>
                        </a:rPr>
                        <a:t>$ -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extLst>
                  <a:ext uri="{0D108BD9-81ED-4DB2-BD59-A6C34878D82A}">
                    <a16:rowId xmlns:a16="http://schemas.microsoft.com/office/drawing/2014/main" val="1600070029"/>
                  </a:ext>
                </a:extLst>
              </a:tr>
            </a:tbl>
          </a:graphicData>
        </a:graphic>
      </p:graphicFrame>
      <p:graphicFrame>
        <p:nvGraphicFramePr>
          <p:cNvPr id="14" name="Table 13">
            <a:extLst>
              <a:ext uri="{FF2B5EF4-FFF2-40B4-BE49-F238E27FC236}">
                <a16:creationId xmlns:a16="http://schemas.microsoft.com/office/drawing/2014/main" id="{A8A59289-19C4-0546-8723-26E513DD6457}"/>
              </a:ext>
            </a:extLst>
          </p:cNvPr>
          <p:cNvGraphicFramePr>
            <a:graphicFrameLocks noGrp="1"/>
          </p:cNvGraphicFramePr>
          <p:nvPr>
            <p:extLst>
              <p:ext uri="{D42A27DB-BD31-4B8C-83A1-F6EECF244321}">
                <p14:modId xmlns:p14="http://schemas.microsoft.com/office/powerpoint/2010/main" val="3425439737"/>
              </p:ext>
            </p:extLst>
          </p:nvPr>
        </p:nvGraphicFramePr>
        <p:xfrm>
          <a:off x="2149466" y="4615439"/>
          <a:ext cx="12633334" cy="2209800"/>
        </p:xfrm>
        <a:graphic>
          <a:graphicData uri="http://schemas.openxmlformats.org/drawingml/2006/table">
            <a:tbl>
              <a:tblPr/>
              <a:tblGrid>
                <a:gridCol w="4846279">
                  <a:extLst>
                    <a:ext uri="{9D8B030D-6E8A-4147-A177-3AD203B41FA5}">
                      <a16:colId xmlns:a16="http://schemas.microsoft.com/office/drawing/2014/main" val="3381135992"/>
                    </a:ext>
                  </a:extLst>
                </a:gridCol>
                <a:gridCol w="1500396">
                  <a:extLst>
                    <a:ext uri="{9D8B030D-6E8A-4147-A177-3AD203B41FA5}">
                      <a16:colId xmlns:a16="http://schemas.microsoft.com/office/drawing/2014/main" val="2160183463"/>
                    </a:ext>
                  </a:extLst>
                </a:gridCol>
                <a:gridCol w="1785471">
                  <a:extLst>
                    <a:ext uri="{9D8B030D-6E8A-4147-A177-3AD203B41FA5}">
                      <a16:colId xmlns:a16="http://schemas.microsoft.com/office/drawing/2014/main" val="2450026851"/>
                    </a:ext>
                  </a:extLst>
                </a:gridCol>
                <a:gridCol w="1500396">
                  <a:extLst>
                    <a:ext uri="{9D8B030D-6E8A-4147-A177-3AD203B41FA5}">
                      <a16:colId xmlns:a16="http://schemas.microsoft.com/office/drawing/2014/main" val="1483787525"/>
                    </a:ext>
                  </a:extLst>
                </a:gridCol>
                <a:gridCol w="1500396">
                  <a:extLst>
                    <a:ext uri="{9D8B030D-6E8A-4147-A177-3AD203B41FA5}">
                      <a16:colId xmlns:a16="http://schemas.microsoft.com/office/drawing/2014/main" val="2196318597"/>
                    </a:ext>
                  </a:extLst>
                </a:gridCol>
                <a:gridCol w="1500396">
                  <a:extLst>
                    <a:ext uri="{9D8B030D-6E8A-4147-A177-3AD203B41FA5}">
                      <a16:colId xmlns:a16="http://schemas.microsoft.com/office/drawing/2014/main" val="3639659422"/>
                    </a:ext>
                  </a:extLst>
                </a:gridCol>
              </a:tblGrid>
              <a:tr h="200025">
                <a:tc gridSpan="6">
                  <a:txBody>
                    <a:bodyPr/>
                    <a:lstStyle/>
                    <a:p>
                      <a:pPr algn="ctr" rtl="0" fontAlgn="b"/>
                      <a:r>
                        <a:rPr lang="en-US" sz="1400" b="1">
                          <a:solidFill>
                            <a:srgbClr val="000000"/>
                          </a:solidFill>
                          <a:effectLst/>
                          <a:latin typeface="Calibri" panose="020F0502020204030204" pitchFamily="34" charset="0"/>
                        </a:rPr>
                        <a:t>EXPENSES - September</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6B26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25994415"/>
                  </a:ext>
                </a:extLst>
              </a:tr>
              <a:tr h="200025">
                <a:tc gridSpan="6">
                  <a:txBody>
                    <a:bodyPr/>
                    <a:lstStyle/>
                    <a:p>
                      <a:pPr algn="ctr" rtl="0" fontAlgn="b"/>
                      <a:r>
                        <a:rPr lang="en-US" sz="1400" b="1">
                          <a:solidFill>
                            <a:srgbClr val="000000"/>
                          </a:solidFill>
                          <a:effectLst/>
                          <a:latin typeface="Calibri" panose="020F0502020204030204" pitchFamily="34" charset="0"/>
                        </a:rPr>
                        <a:t>Payroll/ Benefits </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9552983"/>
                  </a:ext>
                </a:extLst>
              </a:tr>
              <a:tr h="200025">
                <a:tc>
                  <a:txBody>
                    <a:bodyPr/>
                    <a:lstStyle/>
                    <a:p>
                      <a:pPr algn="ctr" rtl="0" fontAlgn="b"/>
                      <a:r>
                        <a:rPr lang="en-US" sz="1400" b="1">
                          <a:solidFill>
                            <a:srgbClr val="000000"/>
                          </a:solidFill>
                          <a:effectLst/>
                          <a:latin typeface="Calibri" panose="020F0502020204030204" pitchFamily="34" charset="0"/>
                        </a:rPr>
                        <a:t>SUBCATEGORIES</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400" b="1">
                          <a:solidFill>
                            <a:srgbClr val="000000"/>
                          </a:solidFill>
                          <a:effectLst/>
                          <a:latin typeface="Calibri" panose="020F0502020204030204" pitchFamily="34" charset="0"/>
                        </a:rPr>
                        <a:t>ACTUAL</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t"/>
                      <a:r>
                        <a:rPr lang="en-US" sz="1400" b="1">
                          <a:solidFill>
                            <a:srgbClr val="000000"/>
                          </a:solidFill>
                          <a:effectLst/>
                          <a:latin typeface="Calibri" panose="020F0502020204030204" pitchFamily="34" charset="0"/>
                        </a:rPr>
                        <a:t>Parent Income</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9999"/>
                    </a:solidFill>
                  </a:tcPr>
                </a:tc>
                <a:tc>
                  <a:txBody>
                    <a:bodyPr/>
                    <a:lstStyle/>
                    <a:p>
                      <a:pPr algn="ctr" rtl="0" fontAlgn="t"/>
                      <a:r>
                        <a:rPr lang="en-US" sz="1400" b="1">
                          <a:solidFill>
                            <a:srgbClr val="000000"/>
                          </a:solidFill>
                          <a:effectLst/>
                          <a:latin typeface="Calibri" panose="020F0502020204030204" pitchFamily="34" charset="0"/>
                        </a:rPr>
                        <a:t>ECEI</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tc>
                  <a:txBody>
                    <a:bodyPr/>
                    <a:lstStyle/>
                    <a:p>
                      <a:pPr algn="ctr" rtl="0" fontAlgn="t"/>
                      <a:r>
                        <a:rPr lang="en-US" sz="1400" b="1">
                          <a:solidFill>
                            <a:srgbClr val="000000"/>
                          </a:solidFill>
                          <a:effectLst/>
                          <a:latin typeface="Calibri" panose="020F0502020204030204" pitchFamily="34" charset="0"/>
                        </a:rPr>
                        <a:t>PPP</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algn="ctr" rtl="0" fontAlgn="b"/>
                      <a:r>
                        <a:rPr lang="en-US" sz="1400" b="1">
                          <a:solidFill>
                            <a:srgbClr val="000000"/>
                          </a:solidFill>
                          <a:effectLst/>
                          <a:latin typeface="Calibri" panose="020F0502020204030204" pitchFamily="34" charset="0"/>
                        </a:rPr>
                        <a:t>OTHER</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7BA0"/>
                    </a:solidFill>
                  </a:tcPr>
                </a:tc>
                <a:extLst>
                  <a:ext uri="{0D108BD9-81ED-4DB2-BD59-A6C34878D82A}">
                    <a16:rowId xmlns:a16="http://schemas.microsoft.com/office/drawing/2014/main" val="1012154274"/>
                  </a:ext>
                </a:extLst>
              </a:tr>
              <a:tr h="200025">
                <a:tc>
                  <a:txBody>
                    <a:bodyPr/>
                    <a:lstStyle/>
                    <a:p>
                      <a:pPr rtl="0" fontAlgn="t"/>
                      <a:r>
                        <a:rPr lang="en-US" sz="1100" b="0">
                          <a:effectLst/>
                          <a:latin typeface="Calibri" panose="020F0502020204030204" pitchFamily="34" charset="0"/>
                        </a:rPr>
                        <a:t>Salaries</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$4,000.00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$4,000.00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24758050"/>
                  </a:ext>
                </a:extLst>
              </a:tr>
              <a:tr h="200025">
                <a:tc>
                  <a:txBody>
                    <a:bodyPr/>
                    <a:lstStyle/>
                    <a:p>
                      <a:pPr rtl="0" fontAlgn="t"/>
                      <a:r>
                        <a:rPr lang="en-US" sz="1100" b="0">
                          <a:effectLst/>
                          <a:latin typeface="Calibri" panose="020F0502020204030204" pitchFamily="34" charset="0"/>
                        </a:rPr>
                        <a:t>Employee Bonus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$1,500.00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$1,500.00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07217262"/>
                  </a:ext>
                </a:extLst>
              </a:tr>
              <a:tr h="200025">
                <a:tc>
                  <a:txBody>
                    <a:bodyPr/>
                    <a:lstStyle/>
                    <a:p>
                      <a:pPr rtl="0" fontAlgn="t"/>
                      <a:r>
                        <a:rPr lang="en-US" sz="1100" b="0">
                          <a:effectLst/>
                          <a:latin typeface="Calibri" panose="020F0502020204030204" pitchFamily="34" charset="0"/>
                        </a:rPr>
                        <a:t>Payroll Taxes</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$680.00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$680.00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52383009"/>
                  </a:ext>
                </a:extLst>
              </a:tr>
              <a:tr h="200025">
                <a:tc>
                  <a:txBody>
                    <a:bodyPr/>
                    <a:lstStyle/>
                    <a:p>
                      <a:pPr rtl="0" fontAlgn="t"/>
                      <a:r>
                        <a:rPr lang="en-US" sz="1100" b="0">
                          <a:effectLst/>
                          <a:latin typeface="Calibri" panose="020F0502020204030204" pitchFamily="34" charset="0"/>
                        </a:rPr>
                        <a:t>Medical insurance</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$500.00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$500.00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79944537"/>
                  </a:ext>
                </a:extLst>
              </a:tr>
              <a:tr h="200025">
                <a:tc>
                  <a:txBody>
                    <a:bodyPr/>
                    <a:lstStyle/>
                    <a:p>
                      <a:pPr rtl="0" fontAlgn="t"/>
                      <a:r>
                        <a:rPr lang="en-US" sz="1100" b="0">
                          <a:effectLst/>
                          <a:latin typeface="Calibri" panose="020F0502020204030204" pitchFamily="34" charset="0"/>
                        </a:rPr>
                        <a:t>Worker's Compensation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$150.00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$150.00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87058263"/>
                  </a:ext>
                </a:extLst>
              </a:tr>
              <a:tr h="200025">
                <a:tc>
                  <a:txBody>
                    <a:bodyPr/>
                    <a:lstStyle/>
                    <a:p>
                      <a:pPr rtl="0" fontAlgn="t"/>
                      <a:r>
                        <a:rPr lang="en-US" sz="1100" b="0">
                          <a:effectLst/>
                          <a:latin typeface="Calibri" panose="020F0502020204030204" pitchFamily="34" charset="0"/>
                        </a:rPr>
                        <a:t>Life insurance</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$250.00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$250.00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95499032"/>
                  </a:ext>
                </a:extLst>
              </a:tr>
              <a:tr h="200025">
                <a:tc>
                  <a:txBody>
                    <a:bodyPr/>
                    <a:lstStyle/>
                    <a:p>
                      <a:pPr algn="r" rtl="0" fontAlgn="t"/>
                      <a:r>
                        <a:rPr lang="en-US" sz="1200" b="1">
                          <a:effectLst/>
                          <a:latin typeface="Calibri" panose="020F0502020204030204" pitchFamily="34" charset="0"/>
                        </a:rPr>
                        <a:t>Total</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$ 7,080.00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$ 1,500.00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$ 5,580.00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dirty="0">
                          <a:effectLst/>
                          <a:latin typeface="Calibri" panose="020F0502020204030204" pitchFamily="34" charset="0"/>
                        </a:rPr>
                        <a:t>$ -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extLst>
                  <a:ext uri="{0D108BD9-81ED-4DB2-BD59-A6C34878D82A}">
                    <a16:rowId xmlns:a16="http://schemas.microsoft.com/office/drawing/2014/main" val="2065238079"/>
                  </a:ext>
                </a:extLst>
              </a:tr>
            </a:tbl>
          </a:graphicData>
        </a:graphic>
      </p:graphicFrame>
    </p:spTree>
    <p:extLst>
      <p:ext uri="{BB962C8B-B14F-4D97-AF65-F5344CB8AC3E}">
        <p14:creationId xmlns:p14="http://schemas.microsoft.com/office/powerpoint/2010/main" val="1229853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4"/>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068018" y="8380730"/>
            <a:ext cx="1219980" cy="877570"/>
          </a:xfrm>
          <a:prstGeom prst="rect">
            <a:avLst/>
          </a:prstGeom>
        </p:spPr>
        <p:txBody>
          <a:bodyPr wrap="square" lIns="0" tIns="0" rIns="0" bIns="0" rtlCol="0" anchor="t">
            <a:spAutoFit/>
          </a:bodyPr>
          <a:lstStyle/>
          <a:p>
            <a:pPr algn="ctr">
              <a:lnSpc>
                <a:spcPts val="7280"/>
              </a:lnSpc>
            </a:pPr>
            <a:r>
              <a:rPr lang="en-US" sz="5200" dirty="0">
                <a:solidFill>
                  <a:srgbClr val="FFFFFF"/>
                </a:solidFill>
                <a:latin typeface="Clear Sans Regular"/>
              </a:rPr>
              <a:t>13</a:t>
            </a:r>
          </a:p>
        </p:txBody>
      </p:sp>
      <p:sp>
        <p:nvSpPr>
          <p:cNvPr id="7" name="TextBox 7"/>
          <p:cNvSpPr txBox="1"/>
          <p:nvPr/>
        </p:nvSpPr>
        <p:spPr>
          <a:xfrm>
            <a:off x="2129023" y="1783837"/>
            <a:ext cx="13447961" cy="1811020"/>
          </a:xfrm>
          <a:prstGeom prst="rect">
            <a:avLst/>
          </a:prstGeom>
        </p:spPr>
        <p:txBody>
          <a:bodyPr lIns="0" tIns="0" rIns="0" bIns="0" rtlCol="0" anchor="t">
            <a:spAutoFit/>
          </a:bodyPr>
          <a:lstStyle/>
          <a:p>
            <a:pPr algn="ctr">
              <a:lnSpc>
                <a:spcPts val="7279"/>
              </a:lnSpc>
            </a:pPr>
            <a:r>
              <a:rPr lang="en-US" sz="5200" dirty="0">
                <a:solidFill>
                  <a:srgbClr val="A6B440"/>
                </a:solidFill>
                <a:latin typeface="Open Sans Bold"/>
              </a:rPr>
              <a:t>Early Care and Education Initiative Grant</a:t>
            </a:r>
          </a:p>
          <a:p>
            <a:pPr algn="ctr">
              <a:lnSpc>
                <a:spcPts val="7280"/>
              </a:lnSpc>
            </a:pPr>
            <a:r>
              <a:rPr lang="en-US" sz="5199" dirty="0">
                <a:solidFill>
                  <a:srgbClr val="4F6DB0"/>
                </a:solidFill>
                <a:latin typeface="Open Sans Bold"/>
              </a:rPr>
              <a:t>Expense Reporting - Sample</a:t>
            </a:r>
            <a:r>
              <a:rPr lang="en-US" sz="5200" dirty="0">
                <a:solidFill>
                  <a:srgbClr val="000000"/>
                </a:solidFill>
                <a:latin typeface="Open Sans"/>
              </a:rPr>
              <a:t> </a:t>
            </a:r>
          </a:p>
        </p:txBody>
      </p:sp>
      <p:sp>
        <p:nvSpPr>
          <p:cNvPr id="8" name="TextBox 8"/>
          <p:cNvSpPr txBox="1"/>
          <p:nvPr/>
        </p:nvSpPr>
        <p:spPr>
          <a:xfrm>
            <a:off x="2101863" y="4109806"/>
            <a:ext cx="14084273" cy="1165512"/>
          </a:xfrm>
          <a:prstGeom prst="rect">
            <a:avLst/>
          </a:prstGeom>
        </p:spPr>
        <p:txBody>
          <a:bodyPr lIns="0" tIns="0" rIns="0" bIns="0" rtlCol="0" anchor="t">
            <a:spAutoFit/>
          </a:bodyPr>
          <a:lstStyle/>
          <a:p>
            <a:pPr>
              <a:lnSpc>
                <a:spcPts val="4683"/>
              </a:lnSpc>
            </a:pPr>
            <a:endParaRPr lang="en-US" sz="2400" dirty="0">
              <a:solidFill>
                <a:srgbClr val="000000"/>
              </a:solidFill>
              <a:latin typeface="Open Sans Light"/>
            </a:endParaRPr>
          </a:p>
          <a:p>
            <a:pPr>
              <a:lnSpc>
                <a:spcPts val="4683"/>
              </a:lnSpc>
            </a:pPr>
            <a:r>
              <a:rPr lang="en-US" sz="3345" dirty="0">
                <a:solidFill>
                  <a:srgbClr val="000000"/>
                </a:solidFill>
                <a:latin typeface="Open Sans Light"/>
              </a:rPr>
              <a:t> </a:t>
            </a:r>
          </a:p>
        </p:txBody>
      </p:sp>
      <p:graphicFrame>
        <p:nvGraphicFramePr>
          <p:cNvPr id="10" name="Table 9">
            <a:extLst>
              <a:ext uri="{FF2B5EF4-FFF2-40B4-BE49-F238E27FC236}">
                <a16:creationId xmlns:a16="http://schemas.microsoft.com/office/drawing/2014/main" id="{C7AB2A00-30AF-F14A-A885-D6653DCB00AB}"/>
              </a:ext>
            </a:extLst>
          </p:cNvPr>
          <p:cNvGraphicFramePr>
            <a:graphicFrameLocks noGrp="1"/>
          </p:cNvGraphicFramePr>
          <p:nvPr>
            <p:extLst>
              <p:ext uri="{D42A27DB-BD31-4B8C-83A1-F6EECF244321}">
                <p14:modId xmlns:p14="http://schemas.microsoft.com/office/powerpoint/2010/main" val="2182407061"/>
              </p:ext>
            </p:extLst>
          </p:nvPr>
        </p:nvGraphicFramePr>
        <p:xfrm>
          <a:off x="2101863" y="3964678"/>
          <a:ext cx="13447960" cy="4912624"/>
        </p:xfrm>
        <a:graphic>
          <a:graphicData uri="http://schemas.openxmlformats.org/drawingml/2006/table">
            <a:tbl>
              <a:tblPr/>
              <a:tblGrid>
                <a:gridCol w="5158778">
                  <a:extLst>
                    <a:ext uri="{9D8B030D-6E8A-4147-A177-3AD203B41FA5}">
                      <a16:colId xmlns:a16="http://schemas.microsoft.com/office/drawing/2014/main" val="1847797139"/>
                    </a:ext>
                  </a:extLst>
                </a:gridCol>
                <a:gridCol w="1597145">
                  <a:extLst>
                    <a:ext uri="{9D8B030D-6E8A-4147-A177-3AD203B41FA5}">
                      <a16:colId xmlns:a16="http://schemas.microsoft.com/office/drawing/2014/main" val="207984294"/>
                    </a:ext>
                  </a:extLst>
                </a:gridCol>
                <a:gridCol w="1900602">
                  <a:extLst>
                    <a:ext uri="{9D8B030D-6E8A-4147-A177-3AD203B41FA5}">
                      <a16:colId xmlns:a16="http://schemas.microsoft.com/office/drawing/2014/main" val="3576956626"/>
                    </a:ext>
                  </a:extLst>
                </a:gridCol>
                <a:gridCol w="1597145">
                  <a:extLst>
                    <a:ext uri="{9D8B030D-6E8A-4147-A177-3AD203B41FA5}">
                      <a16:colId xmlns:a16="http://schemas.microsoft.com/office/drawing/2014/main" val="1186856393"/>
                    </a:ext>
                  </a:extLst>
                </a:gridCol>
                <a:gridCol w="1597145">
                  <a:extLst>
                    <a:ext uri="{9D8B030D-6E8A-4147-A177-3AD203B41FA5}">
                      <a16:colId xmlns:a16="http://schemas.microsoft.com/office/drawing/2014/main" val="1174699272"/>
                    </a:ext>
                  </a:extLst>
                </a:gridCol>
                <a:gridCol w="1597145">
                  <a:extLst>
                    <a:ext uri="{9D8B030D-6E8A-4147-A177-3AD203B41FA5}">
                      <a16:colId xmlns:a16="http://schemas.microsoft.com/office/drawing/2014/main" val="201595641"/>
                    </a:ext>
                  </a:extLst>
                </a:gridCol>
              </a:tblGrid>
              <a:tr h="471269">
                <a:tc gridSpan="6">
                  <a:txBody>
                    <a:bodyPr/>
                    <a:lstStyle/>
                    <a:p>
                      <a:pPr algn="ctr" rtl="0" fontAlgn="b"/>
                      <a:r>
                        <a:rPr lang="en-US" sz="1400" b="1">
                          <a:solidFill>
                            <a:srgbClr val="000000"/>
                          </a:solidFill>
                          <a:effectLst/>
                          <a:latin typeface="Calibri" panose="020F0502020204030204" pitchFamily="34" charset="0"/>
                        </a:rPr>
                        <a:t>EXPENSES - September</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6B26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52677231"/>
                  </a:ext>
                </a:extLst>
              </a:tr>
              <a:tr h="471269">
                <a:tc gridSpan="6">
                  <a:txBody>
                    <a:bodyPr/>
                    <a:lstStyle/>
                    <a:p>
                      <a:pPr algn="ctr" rtl="0" fontAlgn="b"/>
                      <a:r>
                        <a:rPr lang="en-US" sz="1400" b="1">
                          <a:solidFill>
                            <a:srgbClr val="000000"/>
                          </a:solidFill>
                          <a:effectLst/>
                          <a:latin typeface="Calibri" panose="020F0502020204030204" pitchFamily="34" charset="0"/>
                        </a:rPr>
                        <a:t>Programmatic </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0105292"/>
                  </a:ext>
                </a:extLst>
              </a:tr>
              <a:tr h="471269">
                <a:tc>
                  <a:txBody>
                    <a:bodyPr/>
                    <a:lstStyle/>
                    <a:p>
                      <a:pPr algn="ctr" rtl="0" fontAlgn="b"/>
                      <a:r>
                        <a:rPr lang="en-US" sz="1400" b="1">
                          <a:solidFill>
                            <a:srgbClr val="000000"/>
                          </a:solidFill>
                          <a:effectLst/>
                          <a:latin typeface="Calibri" panose="020F0502020204030204" pitchFamily="34" charset="0"/>
                        </a:rPr>
                        <a:t>SUBCATEGORIES</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400" b="1">
                          <a:solidFill>
                            <a:srgbClr val="000000"/>
                          </a:solidFill>
                          <a:effectLst/>
                          <a:latin typeface="Calibri" panose="020F0502020204030204" pitchFamily="34" charset="0"/>
                        </a:rPr>
                        <a:t>ACTUAL</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t"/>
                      <a:r>
                        <a:rPr lang="en-US" sz="1400" b="1">
                          <a:solidFill>
                            <a:srgbClr val="000000"/>
                          </a:solidFill>
                          <a:effectLst/>
                          <a:latin typeface="Calibri" panose="020F0502020204030204" pitchFamily="34" charset="0"/>
                        </a:rPr>
                        <a:t>Parent Income</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9999"/>
                    </a:solidFill>
                  </a:tcPr>
                </a:tc>
                <a:tc>
                  <a:txBody>
                    <a:bodyPr/>
                    <a:lstStyle/>
                    <a:p>
                      <a:pPr algn="ctr" rtl="0" fontAlgn="t"/>
                      <a:r>
                        <a:rPr lang="en-US" sz="1400" b="1">
                          <a:solidFill>
                            <a:srgbClr val="000000"/>
                          </a:solidFill>
                          <a:effectLst/>
                          <a:latin typeface="Calibri" panose="020F0502020204030204" pitchFamily="34" charset="0"/>
                        </a:rPr>
                        <a:t>ECEI</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tc>
                  <a:txBody>
                    <a:bodyPr/>
                    <a:lstStyle/>
                    <a:p>
                      <a:pPr algn="ctr" rtl="0" fontAlgn="t"/>
                      <a:r>
                        <a:rPr lang="en-US" sz="1400" b="1">
                          <a:solidFill>
                            <a:srgbClr val="000000"/>
                          </a:solidFill>
                          <a:effectLst/>
                          <a:latin typeface="Calibri" panose="020F0502020204030204" pitchFamily="34" charset="0"/>
                        </a:rPr>
                        <a:t>PPP</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algn="ctr" rtl="0" fontAlgn="b"/>
                      <a:r>
                        <a:rPr lang="en-US" sz="1400" b="1">
                          <a:solidFill>
                            <a:srgbClr val="000000"/>
                          </a:solidFill>
                          <a:effectLst/>
                          <a:latin typeface="Calibri" panose="020F0502020204030204" pitchFamily="34" charset="0"/>
                        </a:rPr>
                        <a:t>OTHER</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7BA0"/>
                    </a:solidFill>
                  </a:tcPr>
                </a:tc>
                <a:extLst>
                  <a:ext uri="{0D108BD9-81ED-4DB2-BD59-A6C34878D82A}">
                    <a16:rowId xmlns:a16="http://schemas.microsoft.com/office/drawing/2014/main" val="199235131"/>
                  </a:ext>
                </a:extLst>
              </a:tr>
              <a:tr h="385584">
                <a:tc>
                  <a:txBody>
                    <a:bodyPr/>
                    <a:lstStyle/>
                    <a:p>
                      <a:pPr rtl="0" fontAlgn="t"/>
                      <a:r>
                        <a:rPr lang="en-US" sz="1100" b="0">
                          <a:effectLst/>
                          <a:latin typeface="Calibri" panose="020F0502020204030204" pitchFamily="34" charset="0"/>
                        </a:rPr>
                        <a:t>Non-Capital Equipment</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72017700"/>
                  </a:ext>
                </a:extLst>
              </a:tr>
              <a:tr h="385584">
                <a:tc>
                  <a:txBody>
                    <a:bodyPr/>
                    <a:lstStyle/>
                    <a:p>
                      <a:pPr rtl="0" fontAlgn="t"/>
                      <a:r>
                        <a:rPr lang="en-US" sz="1100" b="0">
                          <a:effectLst/>
                          <a:latin typeface="Calibri" panose="020F0502020204030204" pitchFamily="34" charset="0"/>
                        </a:rPr>
                        <a:t>Furniture</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$1,250.00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$1,250.00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97682170"/>
                  </a:ext>
                </a:extLst>
              </a:tr>
              <a:tr h="385584">
                <a:tc>
                  <a:txBody>
                    <a:bodyPr/>
                    <a:lstStyle/>
                    <a:p>
                      <a:pPr rtl="0" fontAlgn="t"/>
                      <a:r>
                        <a:rPr lang="en-US" sz="1100" b="0">
                          <a:effectLst/>
                          <a:latin typeface="Calibri" panose="020F0502020204030204" pitchFamily="34" charset="0"/>
                        </a:rPr>
                        <a:t>Toys</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$145.00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$145.00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20099394"/>
                  </a:ext>
                </a:extLst>
              </a:tr>
              <a:tr h="385584">
                <a:tc>
                  <a:txBody>
                    <a:bodyPr/>
                    <a:lstStyle/>
                    <a:p>
                      <a:pPr rtl="0" fontAlgn="t"/>
                      <a:r>
                        <a:rPr lang="en-US" sz="1100" b="0">
                          <a:effectLst/>
                          <a:latin typeface="Calibri" panose="020F0502020204030204" pitchFamily="34" charset="0"/>
                        </a:rPr>
                        <a:t>Rugs</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$250.00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1100" b="0">
                          <a:effectLst/>
                          <a:latin typeface="Calibri" panose="020F0502020204030204" pitchFamily="34" charset="0"/>
                        </a:rPr>
                        <a:t>$250.00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61639073"/>
                  </a:ext>
                </a:extLst>
              </a:tr>
              <a:tr h="385584">
                <a:tc>
                  <a:txBody>
                    <a:bodyPr/>
                    <a:lstStyle/>
                    <a:p>
                      <a:pPr rtl="0" fontAlgn="t"/>
                      <a:r>
                        <a:rPr lang="en-US" sz="1100" b="0">
                          <a:effectLst/>
                          <a:latin typeface="Calibri" panose="020F0502020204030204" pitchFamily="34" charset="0"/>
                        </a:rPr>
                        <a:t>Art Program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06108711"/>
                  </a:ext>
                </a:extLst>
              </a:tr>
              <a:tr h="385584">
                <a:tc>
                  <a:txBody>
                    <a:bodyPr/>
                    <a:lstStyle/>
                    <a:p>
                      <a:pPr rtl="0" fontAlgn="t"/>
                      <a:r>
                        <a:rPr lang="en-US" sz="1100" b="0">
                          <a:effectLst/>
                          <a:latin typeface="Calibri" panose="020F0502020204030204" pitchFamily="34" charset="0"/>
                        </a:rPr>
                        <a:t>Crayons/ paint</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$50.00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$50.00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64807930"/>
                  </a:ext>
                </a:extLst>
              </a:tr>
              <a:tr h="385584">
                <a:tc>
                  <a:txBody>
                    <a:bodyPr/>
                    <a:lstStyle/>
                    <a:p>
                      <a:pPr rtl="0" fontAlgn="t"/>
                      <a:r>
                        <a:rPr lang="en-US" sz="1100" b="0">
                          <a:effectLst/>
                          <a:latin typeface="Calibri" panose="020F0502020204030204" pitchFamily="34" charset="0"/>
                        </a:rPr>
                        <a:t>Paper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$120.00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$120.00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55525530"/>
                  </a:ext>
                </a:extLst>
              </a:tr>
              <a:tr h="385584">
                <a:tc>
                  <a:txBody>
                    <a:bodyPr/>
                    <a:lstStyle/>
                    <a:p>
                      <a:pPr rtl="0" fontAlgn="t"/>
                      <a:r>
                        <a:rPr lang="en-US" sz="1100" b="0">
                          <a:effectLst/>
                          <a:latin typeface="Calibri" panose="020F0502020204030204" pitchFamily="34" charset="0"/>
                        </a:rPr>
                        <a:t>Food</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$350.00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$350.00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509837618"/>
                  </a:ext>
                </a:extLst>
              </a:tr>
              <a:tr h="414145">
                <a:tc>
                  <a:txBody>
                    <a:bodyPr/>
                    <a:lstStyle/>
                    <a:p>
                      <a:pPr algn="r" rtl="0" fontAlgn="t"/>
                      <a:r>
                        <a:rPr lang="en-US" sz="1200" b="1">
                          <a:effectLst/>
                          <a:latin typeface="Calibri" panose="020F0502020204030204" pitchFamily="34" charset="0"/>
                        </a:rPr>
                        <a:t>Total</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0">
                          <a:effectLst/>
                          <a:latin typeface="Calibri" panose="020F0502020204030204" pitchFamily="34" charset="0"/>
                        </a:rPr>
                        <a:t>$2,165.00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0">
                          <a:effectLst/>
                          <a:latin typeface="Calibri" panose="020F0502020204030204" pitchFamily="34" charset="0"/>
                        </a:rPr>
                        <a:t>$2,165.00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0" dirty="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extLst>
                  <a:ext uri="{0D108BD9-81ED-4DB2-BD59-A6C34878D82A}">
                    <a16:rowId xmlns:a16="http://schemas.microsoft.com/office/drawing/2014/main" val="519122046"/>
                  </a:ext>
                </a:extLst>
              </a:tr>
            </a:tbl>
          </a:graphicData>
        </a:graphic>
      </p:graphicFrame>
    </p:spTree>
    <p:extLst>
      <p:ext uri="{BB962C8B-B14F-4D97-AF65-F5344CB8AC3E}">
        <p14:creationId xmlns:p14="http://schemas.microsoft.com/office/powerpoint/2010/main" val="2323427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4"/>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068018" y="8380730"/>
            <a:ext cx="1219980" cy="877570"/>
          </a:xfrm>
          <a:prstGeom prst="rect">
            <a:avLst/>
          </a:prstGeom>
        </p:spPr>
        <p:txBody>
          <a:bodyPr wrap="square" lIns="0" tIns="0" rIns="0" bIns="0" rtlCol="0" anchor="t">
            <a:spAutoFit/>
          </a:bodyPr>
          <a:lstStyle/>
          <a:p>
            <a:pPr algn="ctr">
              <a:lnSpc>
                <a:spcPts val="7280"/>
              </a:lnSpc>
            </a:pPr>
            <a:r>
              <a:rPr lang="en-US" sz="5200" dirty="0">
                <a:solidFill>
                  <a:srgbClr val="FFFFFF"/>
                </a:solidFill>
                <a:latin typeface="Clear Sans Regular"/>
              </a:rPr>
              <a:t>14</a:t>
            </a:r>
          </a:p>
        </p:txBody>
      </p:sp>
      <p:sp>
        <p:nvSpPr>
          <p:cNvPr id="7" name="TextBox 7"/>
          <p:cNvSpPr txBox="1"/>
          <p:nvPr/>
        </p:nvSpPr>
        <p:spPr>
          <a:xfrm>
            <a:off x="2129023" y="1783837"/>
            <a:ext cx="13447961" cy="1811020"/>
          </a:xfrm>
          <a:prstGeom prst="rect">
            <a:avLst/>
          </a:prstGeom>
        </p:spPr>
        <p:txBody>
          <a:bodyPr lIns="0" tIns="0" rIns="0" bIns="0" rtlCol="0" anchor="t">
            <a:spAutoFit/>
          </a:bodyPr>
          <a:lstStyle/>
          <a:p>
            <a:pPr algn="ctr">
              <a:lnSpc>
                <a:spcPts val="7279"/>
              </a:lnSpc>
            </a:pPr>
            <a:r>
              <a:rPr lang="en-US" sz="5200" dirty="0">
                <a:solidFill>
                  <a:srgbClr val="A6B440"/>
                </a:solidFill>
                <a:latin typeface="Open Sans Bold"/>
              </a:rPr>
              <a:t>Early Care and Education Initiative Grant</a:t>
            </a:r>
          </a:p>
          <a:p>
            <a:pPr algn="ctr">
              <a:lnSpc>
                <a:spcPts val="7280"/>
              </a:lnSpc>
            </a:pPr>
            <a:r>
              <a:rPr lang="en-US" sz="5199" dirty="0">
                <a:solidFill>
                  <a:srgbClr val="4F6DB0"/>
                </a:solidFill>
                <a:latin typeface="Open Sans Bold"/>
              </a:rPr>
              <a:t>Expense Reporting - Sample</a:t>
            </a:r>
            <a:r>
              <a:rPr lang="en-US" sz="5200" dirty="0">
                <a:solidFill>
                  <a:srgbClr val="000000"/>
                </a:solidFill>
                <a:latin typeface="Open Sans"/>
              </a:rPr>
              <a:t> </a:t>
            </a:r>
          </a:p>
        </p:txBody>
      </p:sp>
      <p:sp>
        <p:nvSpPr>
          <p:cNvPr id="8" name="TextBox 8"/>
          <p:cNvSpPr txBox="1"/>
          <p:nvPr/>
        </p:nvSpPr>
        <p:spPr>
          <a:xfrm>
            <a:off x="2101863" y="4109806"/>
            <a:ext cx="14084273" cy="1165512"/>
          </a:xfrm>
          <a:prstGeom prst="rect">
            <a:avLst/>
          </a:prstGeom>
        </p:spPr>
        <p:txBody>
          <a:bodyPr lIns="0" tIns="0" rIns="0" bIns="0" rtlCol="0" anchor="t">
            <a:spAutoFit/>
          </a:bodyPr>
          <a:lstStyle/>
          <a:p>
            <a:pPr>
              <a:lnSpc>
                <a:spcPts val="4683"/>
              </a:lnSpc>
            </a:pPr>
            <a:endParaRPr lang="en-US" sz="2400" dirty="0">
              <a:solidFill>
                <a:srgbClr val="000000"/>
              </a:solidFill>
              <a:latin typeface="Open Sans Light"/>
            </a:endParaRPr>
          </a:p>
          <a:p>
            <a:pPr>
              <a:lnSpc>
                <a:spcPts val="4683"/>
              </a:lnSpc>
            </a:pPr>
            <a:r>
              <a:rPr lang="en-US" sz="3345" dirty="0">
                <a:solidFill>
                  <a:srgbClr val="000000"/>
                </a:solidFill>
                <a:latin typeface="Open Sans Light"/>
              </a:rPr>
              <a:t> </a:t>
            </a:r>
          </a:p>
        </p:txBody>
      </p:sp>
      <p:graphicFrame>
        <p:nvGraphicFramePr>
          <p:cNvPr id="9" name="Table 8">
            <a:extLst>
              <a:ext uri="{FF2B5EF4-FFF2-40B4-BE49-F238E27FC236}">
                <a16:creationId xmlns:a16="http://schemas.microsoft.com/office/drawing/2014/main" id="{99C2E2BE-2412-9646-8463-581BF0F910FE}"/>
              </a:ext>
            </a:extLst>
          </p:cNvPr>
          <p:cNvGraphicFramePr>
            <a:graphicFrameLocks noGrp="1"/>
          </p:cNvGraphicFramePr>
          <p:nvPr>
            <p:extLst>
              <p:ext uri="{D42A27DB-BD31-4B8C-83A1-F6EECF244321}">
                <p14:modId xmlns:p14="http://schemas.microsoft.com/office/powerpoint/2010/main" val="705034947"/>
              </p:ext>
            </p:extLst>
          </p:nvPr>
        </p:nvGraphicFramePr>
        <p:xfrm>
          <a:off x="2092569" y="3935729"/>
          <a:ext cx="13447961" cy="4567431"/>
        </p:xfrm>
        <a:graphic>
          <a:graphicData uri="http://schemas.openxmlformats.org/drawingml/2006/table">
            <a:tbl>
              <a:tblPr/>
              <a:tblGrid>
                <a:gridCol w="5158778">
                  <a:extLst>
                    <a:ext uri="{9D8B030D-6E8A-4147-A177-3AD203B41FA5}">
                      <a16:colId xmlns:a16="http://schemas.microsoft.com/office/drawing/2014/main" val="278523373"/>
                    </a:ext>
                  </a:extLst>
                </a:gridCol>
                <a:gridCol w="1597145">
                  <a:extLst>
                    <a:ext uri="{9D8B030D-6E8A-4147-A177-3AD203B41FA5}">
                      <a16:colId xmlns:a16="http://schemas.microsoft.com/office/drawing/2014/main" val="858788760"/>
                    </a:ext>
                  </a:extLst>
                </a:gridCol>
                <a:gridCol w="1900603">
                  <a:extLst>
                    <a:ext uri="{9D8B030D-6E8A-4147-A177-3AD203B41FA5}">
                      <a16:colId xmlns:a16="http://schemas.microsoft.com/office/drawing/2014/main" val="1099904942"/>
                    </a:ext>
                  </a:extLst>
                </a:gridCol>
                <a:gridCol w="1597145">
                  <a:extLst>
                    <a:ext uri="{9D8B030D-6E8A-4147-A177-3AD203B41FA5}">
                      <a16:colId xmlns:a16="http://schemas.microsoft.com/office/drawing/2014/main" val="2912479761"/>
                    </a:ext>
                  </a:extLst>
                </a:gridCol>
                <a:gridCol w="1597145">
                  <a:extLst>
                    <a:ext uri="{9D8B030D-6E8A-4147-A177-3AD203B41FA5}">
                      <a16:colId xmlns:a16="http://schemas.microsoft.com/office/drawing/2014/main" val="2115064879"/>
                    </a:ext>
                  </a:extLst>
                </a:gridCol>
                <a:gridCol w="1597145">
                  <a:extLst>
                    <a:ext uri="{9D8B030D-6E8A-4147-A177-3AD203B41FA5}">
                      <a16:colId xmlns:a16="http://schemas.microsoft.com/office/drawing/2014/main" val="463738612"/>
                    </a:ext>
                  </a:extLst>
                </a:gridCol>
              </a:tblGrid>
              <a:tr h="475474">
                <a:tc gridSpan="6">
                  <a:txBody>
                    <a:bodyPr/>
                    <a:lstStyle/>
                    <a:p>
                      <a:pPr algn="ctr" rtl="0" fontAlgn="b"/>
                      <a:r>
                        <a:rPr lang="en-US" sz="1400" b="1">
                          <a:solidFill>
                            <a:srgbClr val="000000"/>
                          </a:solidFill>
                          <a:effectLst/>
                          <a:latin typeface="Calibri" panose="020F0502020204030204" pitchFamily="34" charset="0"/>
                        </a:rPr>
                        <a:t>EXPENSES - September</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6B26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1340854"/>
                  </a:ext>
                </a:extLst>
              </a:tr>
              <a:tr h="475474">
                <a:tc gridSpan="6">
                  <a:txBody>
                    <a:bodyPr/>
                    <a:lstStyle/>
                    <a:p>
                      <a:pPr algn="ctr" rtl="0" fontAlgn="b"/>
                      <a:r>
                        <a:rPr lang="en-US" sz="1400" b="1">
                          <a:solidFill>
                            <a:srgbClr val="000000"/>
                          </a:solidFill>
                          <a:effectLst/>
                          <a:latin typeface="Calibri" panose="020F0502020204030204" pitchFamily="34" charset="0"/>
                        </a:rPr>
                        <a:t>Administrative</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0E0E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6702061"/>
                  </a:ext>
                </a:extLst>
              </a:tr>
              <a:tr h="475474">
                <a:tc>
                  <a:txBody>
                    <a:bodyPr/>
                    <a:lstStyle/>
                    <a:p>
                      <a:pPr algn="ctr" rtl="0" fontAlgn="b"/>
                      <a:r>
                        <a:rPr lang="en-US" sz="1400" b="1">
                          <a:solidFill>
                            <a:srgbClr val="000000"/>
                          </a:solidFill>
                          <a:effectLst/>
                          <a:latin typeface="Calibri" panose="020F0502020204030204" pitchFamily="34" charset="0"/>
                        </a:rPr>
                        <a:t>SUBCATEGORIES</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400" b="1">
                          <a:solidFill>
                            <a:srgbClr val="000000"/>
                          </a:solidFill>
                          <a:effectLst/>
                          <a:latin typeface="Calibri" panose="020F0502020204030204" pitchFamily="34" charset="0"/>
                        </a:rPr>
                        <a:t>ACTUAL</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t"/>
                      <a:r>
                        <a:rPr lang="en-US" sz="1400" b="1">
                          <a:solidFill>
                            <a:srgbClr val="000000"/>
                          </a:solidFill>
                          <a:effectLst/>
                          <a:latin typeface="Calibri" panose="020F0502020204030204" pitchFamily="34" charset="0"/>
                        </a:rPr>
                        <a:t>Parent Income</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9999"/>
                    </a:solidFill>
                  </a:tcPr>
                </a:tc>
                <a:tc>
                  <a:txBody>
                    <a:bodyPr/>
                    <a:lstStyle/>
                    <a:p>
                      <a:pPr algn="ctr" rtl="0" fontAlgn="t"/>
                      <a:r>
                        <a:rPr lang="en-US" sz="1400" b="1">
                          <a:solidFill>
                            <a:srgbClr val="000000"/>
                          </a:solidFill>
                          <a:effectLst/>
                          <a:latin typeface="Calibri" panose="020F0502020204030204" pitchFamily="34" charset="0"/>
                        </a:rPr>
                        <a:t>ECEI</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tc>
                  <a:txBody>
                    <a:bodyPr/>
                    <a:lstStyle/>
                    <a:p>
                      <a:pPr algn="ctr" rtl="0" fontAlgn="t"/>
                      <a:r>
                        <a:rPr lang="en-US" sz="1400" b="1">
                          <a:solidFill>
                            <a:srgbClr val="000000"/>
                          </a:solidFill>
                          <a:effectLst/>
                          <a:latin typeface="Calibri" panose="020F0502020204030204" pitchFamily="34" charset="0"/>
                        </a:rPr>
                        <a:t>PPP</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algn="ctr" rtl="0" fontAlgn="b"/>
                      <a:r>
                        <a:rPr lang="en-US" sz="1400" b="1">
                          <a:solidFill>
                            <a:srgbClr val="000000"/>
                          </a:solidFill>
                          <a:effectLst/>
                          <a:latin typeface="Calibri" panose="020F0502020204030204" pitchFamily="34" charset="0"/>
                        </a:rPr>
                        <a:t>OTHER</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7BA0"/>
                    </a:solidFill>
                  </a:tcPr>
                </a:tc>
                <a:extLst>
                  <a:ext uri="{0D108BD9-81ED-4DB2-BD59-A6C34878D82A}">
                    <a16:rowId xmlns:a16="http://schemas.microsoft.com/office/drawing/2014/main" val="964720976"/>
                  </a:ext>
                </a:extLst>
              </a:tr>
              <a:tr h="389024">
                <a:tc>
                  <a:txBody>
                    <a:bodyPr/>
                    <a:lstStyle/>
                    <a:p>
                      <a:pPr rtl="0" fontAlgn="t"/>
                      <a:r>
                        <a:rPr lang="en-US" sz="1100" b="0">
                          <a:effectLst/>
                          <a:latin typeface="Calibri" panose="020F0502020204030204" pitchFamily="34" charset="0"/>
                        </a:rPr>
                        <a:t>Professional Development</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$175.00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$175.00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760180688"/>
                  </a:ext>
                </a:extLst>
              </a:tr>
              <a:tr h="389024">
                <a:tc>
                  <a:txBody>
                    <a:bodyPr/>
                    <a:lstStyle/>
                    <a:p>
                      <a:pPr rtl="0" fontAlgn="t"/>
                      <a:r>
                        <a:rPr lang="en-US" sz="1100" b="0">
                          <a:effectLst/>
                          <a:latin typeface="Calibri" panose="020F0502020204030204" pitchFamily="34" charset="0"/>
                        </a:rPr>
                        <a:t>License Renewals</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30526699"/>
                  </a:ext>
                </a:extLst>
              </a:tr>
              <a:tr h="389024">
                <a:tc>
                  <a:txBody>
                    <a:bodyPr/>
                    <a:lstStyle/>
                    <a:p>
                      <a:pPr rtl="0" fontAlgn="t"/>
                      <a:r>
                        <a:rPr lang="en-US" sz="1100" b="0">
                          <a:effectLst/>
                          <a:latin typeface="Calibri" panose="020F0502020204030204" pitchFamily="34" charset="0"/>
                        </a:rPr>
                        <a:t>Accreditation Fees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$55.00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$55.00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16891014"/>
                  </a:ext>
                </a:extLst>
              </a:tr>
              <a:tr h="389024">
                <a:tc>
                  <a:txBody>
                    <a:bodyPr/>
                    <a:lstStyle/>
                    <a:p>
                      <a:pPr rtl="0" fontAlgn="t"/>
                      <a:r>
                        <a:rPr lang="en-US" sz="1100" b="0">
                          <a:effectLst/>
                          <a:latin typeface="Calibri" panose="020F0502020204030204" pitchFamily="34" charset="0"/>
                        </a:rPr>
                        <a:t>Technology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$69.00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$69.00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65365129"/>
                  </a:ext>
                </a:extLst>
              </a:tr>
              <a:tr h="389024">
                <a:tc>
                  <a:txBody>
                    <a:bodyPr/>
                    <a:lstStyle/>
                    <a:p>
                      <a:pPr rtl="0" fontAlgn="t"/>
                      <a:r>
                        <a:rPr lang="en-US" sz="1100" b="0">
                          <a:effectLst/>
                          <a:latin typeface="Calibri" panose="020F0502020204030204" pitchFamily="34" charset="0"/>
                        </a:rPr>
                        <a:t>Office Supplies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$195.00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$195.00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605643719"/>
                  </a:ext>
                </a:extLst>
              </a:tr>
              <a:tr h="389024">
                <a:tc>
                  <a:txBody>
                    <a:bodyPr/>
                    <a:lstStyle/>
                    <a:p>
                      <a:pPr rtl="0" fontAlgn="t"/>
                      <a:r>
                        <a:rPr lang="en-US" sz="1100" b="0">
                          <a:effectLst/>
                          <a:latin typeface="Calibri" panose="020F0502020204030204" pitchFamily="34" charset="0"/>
                        </a:rPr>
                        <a:t>Business Insurance - Liability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76593441"/>
                  </a:ext>
                </a:extLst>
              </a:tr>
              <a:tr h="389024">
                <a:tc>
                  <a:txBody>
                    <a:bodyPr/>
                    <a:lstStyle/>
                    <a:p>
                      <a:pPr rtl="0" fontAlgn="t"/>
                      <a:r>
                        <a:rPr lang="en-US" sz="1100" b="0">
                          <a:effectLst/>
                          <a:latin typeface="Calibri" panose="020F0502020204030204" pitchFamily="34" charset="0"/>
                        </a:rPr>
                        <a:t>Professional Fees ( e.g. accountant)</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$300.00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$300.00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249327295"/>
                  </a:ext>
                </a:extLst>
              </a:tr>
              <a:tr h="417841">
                <a:tc>
                  <a:txBody>
                    <a:bodyPr/>
                    <a:lstStyle/>
                    <a:p>
                      <a:pPr algn="r" rtl="0" fontAlgn="t"/>
                      <a:r>
                        <a:rPr lang="en-US" sz="1200" b="1">
                          <a:effectLst/>
                          <a:latin typeface="Calibri" panose="020F0502020204030204" pitchFamily="34" charset="0"/>
                        </a:rPr>
                        <a:t>Total</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$ 794.00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$ 794.00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dirty="0">
                          <a:effectLst/>
                          <a:latin typeface="Calibri" panose="020F0502020204030204" pitchFamily="34" charset="0"/>
                        </a:rPr>
                        <a:t>$ -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extLst>
                  <a:ext uri="{0D108BD9-81ED-4DB2-BD59-A6C34878D82A}">
                    <a16:rowId xmlns:a16="http://schemas.microsoft.com/office/drawing/2014/main" val="2894883038"/>
                  </a:ext>
                </a:extLst>
              </a:tr>
            </a:tbl>
          </a:graphicData>
        </a:graphic>
      </p:graphicFrame>
    </p:spTree>
    <p:extLst>
      <p:ext uri="{BB962C8B-B14F-4D97-AF65-F5344CB8AC3E}">
        <p14:creationId xmlns:p14="http://schemas.microsoft.com/office/powerpoint/2010/main" val="31293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4"/>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068018" y="8380730"/>
            <a:ext cx="1219980" cy="877570"/>
          </a:xfrm>
          <a:prstGeom prst="rect">
            <a:avLst/>
          </a:prstGeom>
        </p:spPr>
        <p:txBody>
          <a:bodyPr wrap="square" lIns="0" tIns="0" rIns="0" bIns="0" rtlCol="0" anchor="t">
            <a:spAutoFit/>
          </a:bodyPr>
          <a:lstStyle/>
          <a:p>
            <a:pPr algn="ctr">
              <a:lnSpc>
                <a:spcPts val="7280"/>
              </a:lnSpc>
            </a:pPr>
            <a:r>
              <a:rPr lang="en-US" sz="5200" dirty="0">
                <a:solidFill>
                  <a:srgbClr val="FFFFFF"/>
                </a:solidFill>
                <a:latin typeface="Clear Sans Regular"/>
              </a:rPr>
              <a:t>15</a:t>
            </a:r>
          </a:p>
        </p:txBody>
      </p:sp>
      <p:sp>
        <p:nvSpPr>
          <p:cNvPr id="7" name="TextBox 7"/>
          <p:cNvSpPr txBox="1"/>
          <p:nvPr/>
        </p:nvSpPr>
        <p:spPr>
          <a:xfrm>
            <a:off x="2129023" y="1783837"/>
            <a:ext cx="13447961" cy="1811020"/>
          </a:xfrm>
          <a:prstGeom prst="rect">
            <a:avLst/>
          </a:prstGeom>
        </p:spPr>
        <p:txBody>
          <a:bodyPr lIns="0" tIns="0" rIns="0" bIns="0" rtlCol="0" anchor="t">
            <a:spAutoFit/>
          </a:bodyPr>
          <a:lstStyle/>
          <a:p>
            <a:pPr algn="ctr">
              <a:lnSpc>
                <a:spcPts val="7279"/>
              </a:lnSpc>
            </a:pPr>
            <a:r>
              <a:rPr lang="en-US" sz="5200" dirty="0">
                <a:solidFill>
                  <a:srgbClr val="A6B440"/>
                </a:solidFill>
                <a:latin typeface="Open Sans Bold"/>
              </a:rPr>
              <a:t>Early Care and Education Initiative Grant</a:t>
            </a:r>
          </a:p>
          <a:p>
            <a:pPr algn="ctr">
              <a:lnSpc>
                <a:spcPts val="7280"/>
              </a:lnSpc>
            </a:pPr>
            <a:r>
              <a:rPr lang="en-US" sz="5199" dirty="0">
                <a:solidFill>
                  <a:srgbClr val="4F6DB0"/>
                </a:solidFill>
                <a:latin typeface="Open Sans Bold"/>
              </a:rPr>
              <a:t>Expense Reporting - Sample</a:t>
            </a:r>
            <a:r>
              <a:rPr lang="en-US" sz="5200" dirty="0">
                <a:solidFill>
                  <a:srgbClr val="000000"/>
                </a:solidFill>
                <a:latin typeface="Open Sans"/>
              </a:rPr>
              <a:t> </a:t>
            </a:r>
          </a:p>
        </p:txBody>
      </p:sp>
      <p:graphicFrame>
        <p:nvGraphicFramePr>
          <p:cNvPr id="9" name="Table 8">
            <a:extLst>
              <a:ext uri="{FF2B5EF4-FFF2-40B4-BE49-F238E27FC236}">
                <a16:creationId xmlns:a16="http://schemas.microsoft.com/office/drawing/2014/main" id="{032511E4-F417-8C48-899A-C734B9F4D467}"/>
              </a:ext>
            </a:extLst>
          </p:cNvPr>
          <p:cNvGraphicFramePr>
            <a:graphicFrameLocks noGrp="1"/>
          </p:cNvGraphicFramePr>
          <p:nvPr>
            <p:extLst>
              <p:ext uri="{D42A27DB-BD31-4B8C-83A1-F6EECF244321}">
                <p14:modId xmlns:p14="http://schemas.microsoft.com/office/powerpoint/2010/main" val="1925711037"/>
              </p:ext>
            </p:extLst>
          </p:nvPr>
        </p:nvGraphicFramePr>
        <p:xfrm>
          <a:off x="2099286" y="4038600"/>
          <a:ext cx="13477699" cy="4686303"/>
        </p:xfrm>
        <a:graphic>
          <a:graphicData uri="http://schemas.openxmlformats.org/drawingml/2006/table">
            <a:tbl>
              <a:tblPr/>
              <a:tblGrid>
                <a:gridCol w="5170186">
                  <a:extLst>
                    <a:ext uri="{9D8B030D-6E8A-4147-A177-3AD203B41FA5}">
                      <a16:colId xmlns:a16="http://schemas.microsoft.com/office/drawing/2014/main" val="1279014172"/>
                    </a:ext>
                  </a:extLst>
                </a:gridCol>
                <a:gridCol w="1600677">
                  <a:extLst>
                    <a:ext uri="{9D8B030D-6E8A-4147-A177-3AD203B41FA5}">
                      <a16:colId xmlns:a16="http://schemas.microsoft.com/office/drawing/2014/main" val="485325373"/>
                    </a:ext>
                  </a:extLst>
                </a:gridCol>
                <a:gridCol w="1904805">
                  <a:extLst>
                    <a:ext uri="{9D8B030D-6E8A-4147-A177-3AD203B41FA5}">
                      <a16:colId xmlns:a16="http://schemas.microsoft.com/office/drawing/2014/main" val="1851537257"/>
                    </a:ext>
                  </a:extLst>
                </a:gridCol>
                <a:gridCol w="1600677">
                  <a:extLst>
                    <a:ext uri="{9D8B030D-6E8A-4147-A177-3AD203B41FA5}">
                      <a16:colId xmlns:a16="http://schemas.microsoft.com/office/drawing/2014/main" val="3447964289"/>
                    </a:ext>
                  </a:extLst>
                </a:gridCol>
                <a:gridCol w="1600677">
                  <a:extLst>
                    <a:ext uri="{9D8B030D-6E8A-4147-A177-3AD203B41FA5}">
                      <a16:colId xmlns:a16="http://schemas.microsoft.com/office/drawing/2014/main" val="1304865729"/>
                    </a:ext>
                  </a:extLst>
                </a:gridCol>
                <a:gridCol w="1600677">
                  <a:extLst>
                    <a:ext uri="{9D8B030D-6E8A-4147-A177-3AD203B41FA5}">
                      <a16:colId xmlns:a16="http://schemas.microsoft.com/office/drawing/2014/main" val="3536093686"/>
                    </a:ext>
                  </a:extLst>
                </a:gridCol>
              </a:tblGrid>
              <a:tr h="533269">
                <a:tc gridSpan="6">
                  <a:txBody>
                    <a:bodyPr/>
                    <a:lstStyle/>
                    <a:p>
                      <a:pPr algn="ctr" rtl="0" fontAlgn="b"/>
                      <a:r>
                        <a:rPr lang="en-US" sz="1400" b="1">
                          <a:solidFill>
                            <a:srgbClr val="000000"/>
                          </a:solidFill>
                          <a:effectLst/>
                          <a:latin typeface="Calibri" panose="020F0502020204030204" pitchFamily="34" charset="0"/>
                        </a:rPr>
                        <a:t>EXPENSES - September</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6B26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0424921"/>
                  </a:ext>
                </a:extLst>
              </a:tr>
              <a:tr h="533269">
                <a:tc gridSpan="6">
                  <a:txBody>
                    <a:bodyPr/>
                    <a:lstStyle/>
                    <a:p>
                      <a:pPr algn="ctr" rtl="0" fontAlgn="b"/>
                      <a:r>
                        <a:rPr lang="en-US" sz="1400" b="1">
                          <a:solidFill>
                            <a:srgbClr val="000000"/>
                          </a:solidFill>
                          <a:effectLst/>
                          <a:latin typeface="Calibri" panose="020F0502020204030204" pitchFamily="34" charset="0"/>
                        </a:rPr>
                        <a:t>Personal Protective Equipment ( PPE)</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9DAF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2061354"/>
                  </a:ext>
                </a:extLst>
              </a:tr>
              <a:tr h="533269">
                <a:tc>
                  <a:txBody>
                    <a:bodyPr/>
                    <a:lstStyle/>
                    <a:p>
                      <a:pPr algn="ctr" rtl="0" fontAlgn="b"/>
                      <a:r>
                        <a:rPr lang="en-US" sz="1400" b="1">
                          <a:solidFill>
                            <a:srgbClr val="000000"/>
                          </a:solidFill>
                          <a:effectLst/>
                          <a:latin typeface="Calibri" panose="020F0502020204030204" pitchFamily="34" charset="0"/>
                        </a:rPr>
                        <a:t>SUBCATEGORIES</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400" b="1">
                          <a:solidFill>
                            <a:srgbClr val="000000"/>
                          </a:solidFill>
                          <a:effectLst/>
                          <a:latin typeface="Calibri" panose="020F0502020204030204" pitchFamily="34" charset="0"/>
                        </a:rPr>
                        <a:t>ACTUAL</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t"/>
                      <a:r>
                        <a:rPr lang="en-US" sz="1400" b="1">
                          <a:solidFill>
                            <a:srgbClr val="000000"/>
                          </a:solidFill>
                          <a:effectLst/>
                          <a:latin typeface="Calibri" panose="020F0502020204030204" pitchFamily="34" charset="0"/>
                        </a:rPr>
                        <a:t>Parent Income</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9999"/>
                    </a:solidFill>
                  </a:tcPr>
                </a:tc>
                <a:tc>
                  <a:txBody>
                    <a:bodyPr/>
                    <a:lstStyle/>
                    <a:p>
                      <a:pPr algn="ctr" rtl="0" fontAlgn="t"/>
                      <a:r>
                        <a:rPr lang="en-US" sz="1400" b="1">
                          <a:solidFill>
                            <a:srgbClr val="000000"/>
                          </a:solidFill>
                          <a:effectLst/>
                          <a:latin typeface="Calibri" panose="020F0502020204030204" pitchFamily="34" charset="0"/>
                        </a:rPr>
                        <a:t>ECEI</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tc>
                  <a:txBody>
                    <a:bodyPr/>
                    <a:lstStyle/>
                    <a:p>
                      <a:pPr algn="ctr" rtl="0" fontAlgn="t"/>
                      <a:r>
                        <a:rPr lang="en-US" sz="1400" b="1">
                          <a:solidFill>
                            <a:srgbClr val="000000"/>
                          </a:solidFill>
                          <a:effectLst/>
                          <a:latin typeface="Calibri" panose="020F0502020204030204" pitchFamily="34" charset="0"/>
                        </a:rPr>
                        <a:t>PPP</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algn="ctr" rtl="0" fontAlgn="b"/>
                      <a:r>
                        <a:rPr lang="en-US" sz="1400" b="1">
                          <a:solidFill>
                            <a:srgbClr val="000000"/>
                          </a:solidFill>
                          <a:effectLst/>
                          <a:latin typeface="Calibri" panose="020F0502020204030204" pitchFamily="34" charset="0"/>
                        </a:rPr>
                        <a:t>OTHER</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7BA0"/>
                    </a:solidFill>
                  </a:tcPr>
                </a:tc>
                <a:extLst>
                  <a:ext uri="{0D108BD9-81ED-4DB2-BD59-A6C34878D82A}">
                    <a16:rowId xmlns:a16="http://schemas.microsoft.com/office/drawing/2014/main" val="2421311386"/>
                  </a:ext>
                </a:extLst>
              </a:tr>
              <a:tr h="436311">
                <a:tc>
                  <a:txBody>
                    <a:bodyPr/>
                    <a:lstStyle/>
                    <a:p>
                      <a:pPr rtl="0" fontAlgn="t"/>
                      <a:r>
                        <a:rPr lang="en-US" sz="1100" b="0">
                          <a:effectLst/>
                          <a:latin typeface="Calibri" panose="020F0502020204030204" pitchFamily="34" charset="0"/>
                        </a:rPr>
                        <a:t>Gloves</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$75.00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$75.00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12400274"/>
                  </a:ext>
                </a:extLst>
              </a:tr>
              <a:tr h="436311">
                <a:tc>
                  <a:txBody>
                    <a:bodyPr/>
                    <a:lstStyle/>
                    <a:p>
                      <a:pPr rtl="0" fontAlgn="t"/>
                      <a:r>
                        <a:rPr lang="en-US" sz="1100" b="0">
                          <a:effectLst/>
                          <a:latin typeface="Calibri" panose="020F0502020204030204" pitchFamily="34" charset="0"/>
                        </a:rPr>
                        <a:t>Masks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$100.00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$100.00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66454056"/>
                  </a:ext>
                </a:extLst>
              </a:tr>
              <a:tr h="436311">
                <a:tc>
                  <a:txBody>
                    <a:bodyPr/>
                    <a:lstStyle/>
                    <a:p>
                      <a:pPr rtl="0" fontAlgn="t"/>
                      <a:r>
                        <a:rPr lang="en-US" sz="1100" b="0">
                          <a:effectLst/>
                          <a:latin typeface="Calibri" panose="020F0502020204030204" pitchFamily="34" charset="0"/>
                        </a:rPr>
                        <a:t>Cleaning Supplies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$150.00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$150.00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323675949"/>
                  </a:ext>
                </a:extLst>
              </a:tr>
              <a:tr h="436311">
                <a:tc>
                  <a:txBody>
                    <a:bodyPr/>
                    <a:lstStyle/>
                    <a:p>
                      <a:pPr rtl="0" fontAlgn="t"/>
                      <a:r>
                        <a:rPr lang="en-US" sz="1100" b="0">
                          <a:effectLst/>
                          <a:latin typeface="Calibri" panose="020F0502020204030204" pitchFamily="34" charset="0"/>
                        </a:rPr>
                        <a:t>Thermometers</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$95.00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$95.00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8253469"/>
                  </a:ext>
                </a:extLst>
              </a:tr>
              <a:tr h="436311">
                <a:tc>
                  <a:txBody>
                    <a:bodyPr/>
                    <a:lstStyle/>
                    <a:p>
                      <a:pPr rtl="0" fontAlgn="t"/>
                      <a:r>
                        <a:rPr lang="en-US" sz="1100" b="0">
                          <a:effectLst/>
                          <a:latin typeface="Calibri" panose="020F0502020204030204" pitchFamily="34" charset="0"/>
                        </a:rPr>
                        <a:t>Shoe Covers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$46.00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$46.00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67874823"/>
                  </a:ext>
                </a:extLst>
              </a:tr>
              <a:tr h="436311">
                <a:tc>
                  <a:txBody>
                    <a:bodyPr/>
                    <a:lstStyle/>
                    <a:p>
                      <a:pPr rtl="0" fontAlgn="t"/>
                      <a:r>
                        <a:rPr lang="en-US" sz="1100" b="0">
                          <a:effectLst/>
                          <a:latin typeface="Calibri" panose="020F0502020204030204" pitchFamily="34" charset="0"/>
                        </a:rPr>
                        <a:t>Plexiglass Shields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$500.00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$500.00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70080525"/>
                  </a:ext>
                </a:extLst>
              </a:tr>
              <a:tr h="468630">
                <a:tc>
                  <a:txBody>
                    <a:bodyPr/>
                    <a:lstStyle/>
                    <a:p>
                      <a:pPr algn="r" rtl="0" fontAlgn="t"/>
                      <a:r>
                        <a:rPr lang="en-US" sz="1200" b="1">
                          <a:effectLst/>
                          <a:latin typeface="Calibri" panose="020F0502020204030204" pitchFamily="34" charset="0"/>
                        </a:rPr>
                        <a:t>Total</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$ 966.00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$ 966.00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dirty="0">
                          <a:effectLst/>
                          <a:latin typeface="Calibri" panose="020F0502020204030204" pitchFamily="34" charset="0"/>
                        </a:rPr>
                        <a:t>$ -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extLst>
                  <a:ext uri="{0D108BD9-81ED-4DB2-BD59-A6C34878D82A}">
                    <a16:rowId xmlns:a16="http://schemas.microsoft.com/office/drawing/2014/main" val="118722255"/>
                  </a:ext>
                </a:extLst>
              </a:tr>
            </a:tbl>
          </a:graphicData>
        </a:graphic>
      </p:graphicFrame>
    </p:spTree>
    <p:extLst>
      <p:ext uri="{BB962C8B-B14F-4D97-AF65-F5344CB8AC3E}">
        <p14:creationId xmlns:p14="http://schemas.microsoft.com/office/powerpoint/2010/main" val="1266576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4"/>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068018" y="8380730"/>
            <a:ext cx="1219980" cy="877570"/>
          </a:xfrm>
          <a:prstGeom prst="rect">
            <a:avLst/>
          </a:prstGeom>
        </p:spPr>
        <p:txBody>
          <a:bodyPr wrap="square" lIns="0" tIns="0" rIns="0" bIns="0" rtlCol="0" anchor="t">
            <a:spAutoFit/>
          </a:bodyPr>
          <a:lstStyle/>
          <a:p>
            <a:pPr algn="ctr">
              <a:lnSpc>
                <a:spcPts val="7280"/>
              </a:lnSpc>
            </a:pPr>
            <a:r>
              <a:rPr lang="en-US" sz="5200" dirty="0">
                <a:solidFill>
                  <a:srgbClr val="FFFFFF"/>
                </a:solidFill>
                <a:latin typeface="Clear Sans Regular"/>
              </a:rPr>
              <a:t>16</a:t>
            </a:r>
          </a:p>
        </p:txBody>
      </p:sp>
      <p:sp>
        <p:nvSpPr>
          <p:cNvPr id="7" name="TextBox 7"/>
          <p:cNvSpPr txBox="1"/>
          <p:nvPr/>
        </p:nvSpPr>
        <p:spPr>
          <a:xfrm>
            <a:off x="2129023" y="1783837"/>
            <a:ext cx="13447961" cy="1811020"/>
          </a:xfrm>
          <a:prstGeom prst="rect">
            <a:avLst/>
          </a:prstGeom>
        </p:spPr>
        <p:txBody>
          <a:bodyPr lIns="0" tIns="0" rIns="0" bIns="0" rtlCol="0" anchor="t">
            <a:spAutoFit/>
          </a:bodyPr>
          <a:lstStyle/>
          <a:p>
            <a:pPr algn="ctr">
              <a:lnSpc>
                <a:spcPts val="7279"/>
              </a:lnSpc>
            </a:pPr>
            <a:r>
              <a:rPr lang="en-US" sz="5200" dirty="0">
                <a:solidFill>
                  <a:srgbClr val="A6B440"/>
                </a:solidFill>
                <a:latin typeface="Open Sans Bold"/>
              </a:rPr>
              <a:t>Early Care and Education Initiative Grant</a:t>
            </a:r>
          </a:p>
          <a:p>
            <a:pPr algn="ctr">
              <a:lnSpc>
                <a:spcPts val="7280"/>
              </a:lnSpc>
            </a:pPr>
            <a:r>
              <a:rPr lang="en-US" sz="5199" dirty="0">
                <a:solidFill>
                  <a:srgbClr val="4F6DB0"/>
                </a:solidFill>
                <a:latin typeface="Open Sans Bold"/>
              </a:rPr>
              <a:t>Expense Reporting - Sample</a:t>
            </a:r>
            <a:r>
              <a:rPr lang="en-US" sz="5200" dirty="0">
                <a:solidFill>
                  <a:srgbClr val="000000"/>
                </a:solidFill>
                <a:latin typeface="Open Sans"/>
              </a:rPr>
              <a:t> </a:t>
            </a:r>
          </a:p>
        </p:txBody>
      </p:sp>
      <p:graphicFrame>
        <p:nvGraphicFramePr>
          <p:cNvPr id="8" name="Table 7">
            <a:extLst>
              <a:ext uri="{FF2B5EF4-FFF2-40B4-BE49-F238E27FC236}">
                <a16:creationId xmlns:a16="http://schemas.microsoft.com/office/drawing/2014/main" id="{776F5F1C-EEF1-2F4B-A4BA-E00892C59A73}"/>
              </a:ext>
            </a:extLst>
          </p:cNvPr>
          <p:cNvGraphicFramePr>
            <a:graphicFrameLocks noGrp="1"/>
          </p:cNvGraphicFramePr>
          <p:nvPr>
            <p:extLst>
              <p:ext uri="{D42A27DB-BD31-4B8C-83A1-F6EECF244321}">
                <p14:modId xmlns:p14="http://schemas.microsoft.com/office/powerpoint/2010/main" val="1683158103"/>
              </p:ext>
            </p:extLst>
          </p:nvPr>
        </p:nvGraphicFramePr>
        <p:xfrm>
          <a:off x="2129022" y="4347210"/>
          <a:ext cx="13447961" cy="3082290"/>
        </p:xfrm>
        <a:graphic>
          <a:graphicData uri="http://schemas.openxmlformats.org/drawingml/2006/table">
            <a:tbl>
              <a:tblPr/>
              <a:tblGrid>
                <a:gridCol w="5158778">
                  <a:extLst>
                    <a:ext uri="{9D8B030D-6E8A-4147-A177-3AD203B41FA5}">
                      <a16:colId xmlns:a16="http://schemas.microsoft.com/office/drawing/2014/main" val="2735587502"/>
                    </a:ext>
                  </a:extLst>
                </a:gridCol>
                <a:gridCol w="1597145">
                  <a:extLst>
                    <a:ext uri="{9D8B030D-6E8A-4147-A177-3AD203B41FA5}">
                      <a16:colId xmlns:a16="http://schemas.microsoft.com/office/drawing/2014/main" val="535183945"/>
                    </a:ext>
                  </a:extLst>
                </a:gridCol>
                <a:gridCol w="1900603">
                  <a:extLst>
                    <a:ext uri="{9D8B030D-6E8A-4147-A177-3AD203B41FA5}">
                      <a16:colId xmlns:a16="http://schemas.microsoft.com/office/drawing/2014/main" val="1913333442"/>
                    </a:ext>
                  </a:extLst>
                </a:gridCol>
                <a:gridCol w="1597145">
                  <a:extLst>
                    <a:ext uri="{9D8B030D-6E8A-4147-A177-3AD203B41FA5}">
                      <a16:colId xmlns:a16="http://schemas.microsoft.com/office/drawing/2014/main" val="1865212579"/>
                    </a:ext>
                  </a:extLst>
                </a:gridCol>
                <a:gridCol w="1597145">
                  <a:extLst>
                    <a:ext uri="{9D8B030D-6E8A-4147-A177-3AD203B41FA5}">
                      <a16:colId xmlns:a16="http://schemas.microsoft.com/office/drawing/2014/main" val="1070024286"/>
                    </a:ext>
                  </a:extLst>
                </a:gridCol>
                <a:gridCol w="1597145">
                  <a:extLst>
                    <a:ext uri="{9D8B030D-6E8A-4147-A177-3AD203B41FA5}">
                      <a16:colId xmlns:a16="http://schemas.microsoft.com/office/drawing/2014/main" val="1561607984"/>
                    </a:ext>
                  </a:extLst>
                </a:gridCol>
              </a:tblGrid>
              <a:tr h="486677">
                <a:tc gridSpan="6">
                  <a:txBody>
                    <a:bodyPr/>
                    <a:lstStyle/>
                    <a:p>
                      <a:pPr algn="ctr" rtl="0" fontAlgn="b"/>
                      <a:r>
                        <a:rPr lang="en-US" sz="1400" b="1">
                          <a:solidFill>
                            <a:srgbClr val="000000"/>
                          </a:solidFill>
                          <a:effectLst/>
                          <a:latin typeface="Calibri" panose="020F0502020204030204" pitchFamily="34" charset="0"/>
                        </a:rPr>
                        <a:t>EXPENSES - September</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6B26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3379898"/>
                  </a:ext>
                </a:extLst>
              </a:tr>
              <a:tr h="486677">
                <a:tc gridSpan="6">
                  <a:txBody>
                    <a:bodyPr/>
                    <a:lstStyle/>
                    <a:p>
                      <a:pPr algn="ctr" rtl="0" fontAlgn="b"/>
                      <a:r>
                        <a:rPr lang="en-US" sz="1400" b="1">
                          <a:solidFill>
                            <a:srgbClr val="000000"/>
                          </a:solidFill>
                          <a:effectLst/>
                          <a:latin typeface="Calibri" panose="020F0502020204030204" pitchFamily="34" charset="0"/>
                        </a:rPr>
                        <a:t>Other</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D2E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94419314"/>
                  </a:ext>
                </a:extLst>
              </a:tr>
              <a:tr h="486677">
                <a:tc>
                  <a:txBody>
                    <a:bodyPr/>
                    <a:lstStyle/>
                    <a:p>
                      <a:pPr algn="ctr" rtl="0" fontAlgn="b"/>
                      <a:r>
                        <a:rPr lang="en-US" sz="1400" b="1">
                          <a:solidFill>
                            <a:srgbClr val="000000"/>
                          </a:solidFill>
                          <a:effectLst/>
                          <a:latin typeface="Calibri" panose="020F0502020204030204" pitchFamily="34" charset="0"/>
                        </a:rPr>
                        <a:t>SUBCATEGORIES</a:t>
                      </a:r>
                    </a:p>
                  </a:txBody>
                  <a:tcPr marL="28575" marR="28575" marT="19050" marB="1905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400" b="1">
                          <a:solidFill>
                            <a:srgbClr val="000000"/>
                          </a:solidFill>
                          <a:effectLst/>
                          <a:latin typeface="Calibri" panose="020F0502020204030204" pitchFamily="34" charset="0"/>
                        </a:rPr>
                        <a:t>ACTUAL</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t"/>
                      <a:r>
                        <a:rPr lang="en-US" sz="1400" b="1">
                          <a:solidFill>
                            <a:srgbClr val="000000"/>
                          </a:solidFill>
                          <a:effectLst/>
                          <a:latin typeface="Calibri" panose="020F0502020204030204" pitchFamily="34" charset="0"/>
                        </a:rPr>
                        <a:t>Parent Income</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9999"/>
                    </a:solidFill>
                  </a:tcPr>
                </a:tc>
                <a:tc>
                  <a:txBody>
                    <a:bodyPr/>
                    <a:lstStyle/>
                    <a:p>
                      <a:pPr algn="ctr" rtl="0" fontAlgn="t"/>
                      <a:r>
                        <a:rPr lang="en-US" sz="1400" b="1">
                          <a:solidFill>
                            <a:srgbClr val="000000"/>
                          </a:solidFill>
                          <a:effectLst/>
                          <a:latin typeface="Calibri" panose="020F0502020204030204" pitchFamily="34" charset="0"/>
                        </a:rPr>
                        <a:t>ECEI</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tc>
                  <a:txBody>
                    <a:bodyPr/>
                    <a:lstStyle/>
                    <a:p>
                      <a:pPr algn="ctr" rtl="0" fontAlgn="t"/>
                      <a:r>
                        <a:rPr lang="en-US" sz="1400" b="1">
                          <a:solidFill>
                            <a:srgbClr val="000000"/>
                          </a:solidFill>
                          <a:effectLst/>
                          <a:latin typeface="Calibri" panose="020F0502020204030204" pitchFamily="34" charset="0"/>
                        </a:rPr>
                        <a:t>PPP</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algn="ctr" rtl="0" fontAlgn="b"/>
                      <a:r>
                        <a:rPr lang="en-US" sz="1400" b="1">
                          <a:solidFill>
                            <a:srgbClr val="000000"/>
                          </a:solidFill>
                          <a:effectLst/>
                          <a:latin typeface="Calibri" panose="020F0502020204030204" pitchFamily="34" charset="0"/>
                        </a:rPr>
                        <a:t>OTHER</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27BA0"/>
                    </a:solidFill>
                  </a:tcPr>
                </a:tc>
                <a:extLst>
                  <a:ext uri="{0D108BD9-81ED-4DB2-BD59-A6C34878D82A}">
                    <a16:rowId xmlns:a16="http://schemas.microsoft.com/office/drawing/2014/main" val="320310306"/>
                  </a:ext>
                </a:extLst>
              </a:tr>
              <a:tr h="398191">
                <a:tc>
                  <a:txBody>
                    <a:bodyPr/>
                    <a:lstStyle/>
                    <a:p>
                      <a:pPr rtl="0" fontAlgn="t"/>
                      <a:r>
                        <a:rPr lang="en-US" sz="1100" b="0">
                          <a:effectLst/>
                          <a:latin typeface="Calibri" panose="020F0502020204030204" pitchFamily="34" charset="0"/>
                        </a:rPr>
                        <a:t>Advertising</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$100.00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$100.00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21150842"/>
                  </a:ext>
                </a:extLst>
              </a:tr>
              <a:tr h="398191">
                <a:tc>
                  <a:txBody>
                    <a:bodyPr/>
                    <a:lstStyle/>
                    <a:p>
                      <a:pPr rtl="0" fontAlgn="t"/>
                      <a:endParaRPr lang="en-US" sz="1100" b="0">
                        <a:effectLst/>
                        <a:latin typeface="Calibri" panose="020F0502020204030204" pitchFamily="34" charset="0"/>
                      </a:endParaRP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93155038"/>
                  </a:ext>
                </a:extLst>
              </a:tr>
              <a:tr h="398191">
                <a:tc>
                  <a:txBody>
                    <a:bodyPr/>
                    <a:lstStyle/>
                    <a:p>
                      <a:pPr rtl="0" fontAlgn="t"/>
                      <a:endParaRPr lang="en-US" sz="1100" b="0">
                        <a:effectLst/>
                        <a:latin typeface="Calibri" panose="020F0502020204030204" pitchFamily="34" charset="0"/>
                      </a:endParaRP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$0.00</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00288364"/>
                  </a:ext>
                </a:extLst>
              </a:tr>
              <a:tr h="427686">
                <a:tc>
                  <a:txBody>
                    <a:bodyPr/>
                    <a:lstStyle/>
                    <a:p>
                      <a:pPr algn="r" rtl="0" fontAlgn="t"/>
                      <a:r>
                        <a:rPr lang="en-US" sz="1200" b="1">
                          <a:effectLst/>
                          <a:latin typeface="Calibri" panose="020F0502020204030204" pitchFamily="34" charset="0"/>
                        </a:rPr>
                        <a:t>Total</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$ 100.00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$ 100.00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a:effectLst/>
                          <a:latin typeface="Calibri" panose="020F0502020204030204" pitchFamily="34" charset="0"/>
                        </a:rPr>
                        <a:t>$ -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1" dirty="0">
                          <a:effectLst/>
                          <a:latin typeface="Calibri" panose="020F0502020204030204" pitchFamily="34" charset="0"/>
                        </a:rPr>
                        <a:t>$ -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extLst>
                  <a:ext uri="{0D108BD9-81ED-4DB2-BD59-A6C34878D82A}">
                    <a16:rowId xmlns:a16="http://schemas.microsoft.com/office/drawing/2014/main" val="1508083672"/>
                  </a:ext>
                </a:extLst>
              </a:tr>
            </a:tbl>
          </a:graphicData>
        </a:graphic>
      </p:graphicFrame>
    </p:spTree>
    <p:extLst>
      <p:ext uri="{BB962C8B-B14F-4D97-AF65-F5344CB8AC3E}">
        <p14:creationId xmlns:p14="http://schemas.microsoft.com/office/powerpoint/2010/main" val="1060113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4"/>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068018" y="8380730"/>
            <a:ext cx="1219980" cy="877570"/>
          </a:xfrm>
          <a:prstGeom prst="rect">
            <a:avLst/>
          </a:prstGeom>
        </p:spPr>
        <p:txBody>
          <a:bodyPr wrap="square" lIns="0" tIns="0" rIns="0" bIns="0" rtlCol="0" anchor="t">
            <a:spAutoFit/>
          </a:bodyPr>
          <a:lstStyle/>
          <a:p>
            <a:pPr algn="ctr">
              <a:lnSpc>
                <a:spcPts val="7280"/>
              </a:lnSpc>
            </a:pPr>
            <a:r>
              <a:rPr lang="en-US" sz="5200" dirty="0">
                <a:solidFill>
                  <a:srgbClr val="FFFFFF"/>
                </a:solidFill>
                <a:latin typeface="Clear Sans Regular"/>
              </a:rPr>
              <a:t>17</a:t>
            </a:r>
          </a:p>
        </p:txBody>
      </p:sp>
      <p:sp>
        <p:nvSpPr>
          <p:cNvPr id="7" name="TextBox 7"/>
          <p:cNvSpPr txBox="1"/>
          <p:nvPr/>
        </p:nvSpPr>
        <p:spPr>
          <a:xfrm>
            <a:off x="2129023" y="1783837"/>
            <a:ext cx="13447961" cy="1811020"/>
          </a:xfrm>
          <a:prstGeom prst="rect">
            <a:avLst/>
          </a:prstGeom>
        </p:spPr>
        <p:txBody>
          <a:bodyPr lIns="0" tIns="0" rIns="0" bIns="0" rtlCol="0" anchor="t">
            <a:spAutoFit/>
          </a:bodyPr>
          <a:lstStyle/>
          <a:p>
            <a:pPr algn="ctr">
              <a:lnSpc>
                <a:spcPts val="7279"/>
              </a:lnSpc>
            </a:pPr>
            <a:r>
              <a:rPr lang="en-US" sz="5200" dirty="0">
                <a:solidFill>
                  <a:srgbClr val="A6B440"/>
                </a:solidFill>
                <a:latin typeface="Open Sans Bold"/>
              </a:rPr>
              <a:t>Early Care and Education Initiative Grant</a:t>
            </a:r>
          </a:p>
          <a:p>
            <a:pPr algn="ctr">
              <a:lnSpc>
                <a:spcPts val="7280"/>
              </a:lnSpc>
            </a:pPr>
            <a:r>
              <a:rPr lang="en-US" sz="5199" dirty="0">
                <a:solidFill>
                  <a:srgbClr val="4F6DB0"/>
                </a:solidFill>
                <a:latin typeface="Open Sans Bold"/>
              </a:rPr>
              <a:t>Summary of Income/ Expense - Sample</a:t>
            </a:r>
            <a:endParaRPr lang="en-US" sz="5200" dirty="0">
              <a:solidFill>
                <a:srgbClr val="000000"/>
              </a:solidFill>
              <a:latin typeface="Open Sans"/>
            </a:endParaRPr>
          </a:p>
        </p:txBody>
      </p:sp>
      <p:graphicFrame>
        <p:nvGraphicFramePr>
          <p:cNvPr id="10" name="Table 9">
            <a:extLst>
              <a:ext uri="{FF2B5EF4-FFF2-40B4-BE49-F238E27FC236}">
                <a16:creationId xmlns:a16="http://schemas.microsoft.com/office/drawing/2014/main" id="{B2E00B54-A1BC-654F-8482-67D9711948FB}"/>
              </a:ext>
            </a:extLst>
          </p:cNvPr>
          <p:cNvGraphicFramePr>
            <a:graphicFrameLocks noGrp="1"/>
          </p:cNvGraphicFramePr>
          <p:nvPr>
            <p:extLst>
              <p:ext uri="{D42A27DB-BD31-4B8C-83A1-F6EECF244321}">
                <p14:modId xmlns:p14="http://schemas.microsoft.com/office/powerpoint/2010/main" val="3752144548"/>
              </p:ext>
            </p:extLst>
          </p:nvPr>
        </p:nvGraphicFramePr>
        <p:xfrm>
          <a:off x="3023250" y="4381500"/>
          <a:ext cx="11659505" cy="1908244"/>
        </p:xfrm>
        <a:graphic>
          <a:graphicData uri="http://schemas.openxmlformats.org/drawingml/2006/table">
            <a:tbl>
              <a:tblPr/>
              <a:tblGrid>
                <a:gridCol w="5075498">
                  <a:extLst>
                    <a:ext uri="{9D8B030D-6E8A-4147-A177-3AD203B41FA5}">
                      <a16:colId xmlns:a16="http://schemas.microsoft.com/office/drawing/2014/main" val="3824026293"/>
                    </a:ext>
                  </a:extLst>
                </a:gridCol>
                <a:gridCol w="1571362">
                  <a:extLst>
                    <a:ext uri="{9D8B030D-6E8A-4147-A177-3AD203B41FA5}">
                      <a16:colId xmlns:a16="http://schemas.microsoft.com/office/drawing/2014/main" val="3482124938"/>
                    </a:ext>
                  </a:extLst>
                </a:gridCol>
                <a:gridCol w="1869921">
                  <a:extLst>
                    <a:ext uri="{9D8B030D-6E8A-4147-A177-3AD203B41FA5}">
                      <a16:colId xmlns:a16="http://schemas.microsoft.com/office/drawing/2014/main" val="25881382"/>
                    </a:ext>
                  </a:extLst>
                </a:gridCol>
                <a:gridCol w="1571362">
                  <a:extLst>
                    <a:ext uri="{9D8B030D-6E8A-4147-A177-3AD203B41FA5}">
                      <a16:colId xmlns:a16="http://schemas.microsoft.com/office/drawing/2014/main" val="2430174285"/>
                    </a:ext>
                  </a:extLst>
                </a:gridCol>
                <a:gridCol w="1571362">
                  <a:extLst>
                    <a:ext uri="{9D8B030D-6E8A-4147-A177-3AD203B41FA5}">
                      <a16:colId xmlns:a16="http://schemas.microsoft.com/office/drawing/2014/main" val="2870605718"/>
                    </a:ext>
                  </a:extLst>
                </a:gridCol>
              </a:tblGrid>
              <a:tr h="306422">
                <a:tc gridSpan="5">
                  <a:txBody>
                    <a:bodyPr/>
                    <a:lstStyle/>
                    <a:p>
                      <a:pPr algn="ctr" rtl="0" fontAlgn="t"/>
                      <a:r>
                        <a:rPr lang="en-US" sz="1100" b="0">
                          <a:effectLst/>
                          <a:latin typeface="Calibri" panose="020F0502020204030204" pitchFamily="34" charset="0"/>
                        </a:rPr>
                        <a:t>SUMMARY SAMPLE - SEPTEMBER</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3C4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4290047"/>
                  </a:ext>
                </a:extLst>
              </a:tr>
              <a:tr h="465306">
                <a:tc>
                  <a:txBody>
                    <a:bodyPr/>
                    <a:lstStyle/>
                    <a:p>
                      <a:pPr rtl="0" fontAlgn="t"/>
                      <a:endParaRPr lang="en-US">
                        <a:effectLst/>
                      </a:endParaRP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dirty="0">
                          <a:effectLst/>
                        </a:rPr>
                        <a:t>ACTUAL </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t"/>
                      <a:r>
                        <a:rPr lang="en-US" sz="1100" b="0" dirty="0">
                          <a:effectLst/>
                          <a:latin typeface="Calibri" panose="020F0502020204030204" pitchFamily="34" charset="0"/>
                        </a:rPr>
                        <a:t>PAID W/ TUITION</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9999"/>
                    </a:solidFill>
                  </a:tcPr>
                </a:tc>
                <a:tc>
                  <a:txBody>
                    <a:bodyPr/>
                    <a:lstStyle/>
                    <a:p>
                      <a:pPr algn="ctr" rtl="0" fontAlgn="t"/>
                      <a:r>
                        <a:rPr lang="en-US" sz="1100" b="0">
                          <a:effectLst/>
                          <a:latin typeface="Calibri" panose="020F0502020204030204" pitchFamily="34" charset="0"/>
                        </a:rPr>
                        <a:t>PAID BY ECEI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tc>
                  <a:txBody>
                    <a:bodyPr/>
                    <a:lstStyle/>
                    <a:p>
                      <a:pPr algn="ctr" rtl="0" fontAlgn="t"/>
                      <a:r>
                        <a:rPr lang="en-US" sz="1100" b="0">
                          <a:effectLst/>
                          <a:latin typeface="Calibri" panose="020F0502020204030204" pitchFamily="34" charset="0"/>
                        </a:rPr>
                        <a:t>PAID BY PPP</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extLst>
                  <a:ext uri="{0D108BD9-81ED-4DB2-BD59-A6C34878D82A}">
                    <a16:rowId xmlns:a16="http://schemas.microsoft.com/office/drawing/2014/main" val="1196635526"/>
                  </a:ext>
                </a:extLst>
              </a:tr>
              <a:tr h="523672">
                <a:tc>
                  <a:txBody>
                    <a:bodyPr/>
                    <a:lstStyle/>
                    <a:p>
                      <a:pPr rtl="0" fontAlgn="t"/>
                      <a:r>
                        <a:rPr lang="en-US" sz="1100" b="0">
                          <a:effectLst/>
                          <a:latin typeface="Calibri" panose="020F0502020204030204" pitchFamily="34" charset="0"/>
                        </a:rPr>
                        <a:t>TOTAL INCOME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dirty="0">
                          <a:effectLst/>
                        </a:rPr>
                        <a:t>$ 16,305.00 </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$ 3,840.00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9999"/>
                    </a:solidFill>
                  </a:tcPr>
                </a:tc>
                <a:tc>
                  <a:txBody>
                    <a:bodyPr/>
                    <a:lstStyle/>
                    <a:p>
                      <a:pPr algn="r" rtl="0" fontAlgn="t"/>
                      <a:r>
                        <a:rPr lang="en-US" sz="1100" b="0">
                          <a:effectLst/>
                          <a:latin typeface="Calibri" panose="020F0502020204030204" pitchFamily="34" charset="0"/>
                        </a:rPr>
                        <a:t>$ 7,785.00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tc>
                  <a:txBody>
                    <a:bodyPr/>
                    <a:lstStyle/>
                    <a:p>
                      <a:pPr algn="r" rtl="0" fontAlgn="t"/>
                      <a:r>
                        <a:rPr lang="en-US" sz="1100" b="0">
                          <a:effectLst/>
                          <a:latin typeface="Calibri" panose="020F0502020204030204" pitchFamily="34" charset="0"/>
                        </a:rPr>
                        <a:t>$ 4,680.00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extLst>
                  <a:ext uri="{0D108BD9-81ED-4DB2-BD59-A6C34878D82A}">
                    <a16:rowId xmlns:a16="http://schemas.microsoft.com/office/drawing/2014/main" val="3040636099"/>
                  </a:ext>
                </a:extLst>
              </a:tr>
              <a:tr h="306422">
                <a:tc>
                  <a:txBody>
                    <a:bodyPr/>
                    <a:lstStyle/>
                    <a:p>
                      <a:pPr rtl="0" fontAlgn="t"/>
                      <a:r>
                        <a:rPr lang="en-US" sz="1100" b="0">
                          <a:effectLst/>
                          <a:latin typeface="Calibri" panose="020F0502020204030204" pitchFamily="34" charset="0"/>
                        </a:rPr>
                        <a:t>TOTAL EXPENSES</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$ 14,965.00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t"/>
                      <a:r>
                        <a:rPr lang="en-US" sz="1100" b="0">
                          <a:effectLst/>
                          <a:latin typeface="Calibri" panose="020F0502020204030204" pitchFamily="34" charset="0"/>
                        </a:rPr>
                        <a:t>$ 2,500.00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9999"/>
                    </a:solidFill>
                  </a:tcPr>
                </a:tc>
                <a:tc>
                  <a:txBody>
                    <a:bodyPr/>
                    <a:lstStyle/>
                    <a:p>
                      <a:pPr algn="r" rtl="0" fontAlgn="t"/>
                      <a:r>
                        <a:rPr lang="en-US" sz="1100" b="0">
                          <a:effectLst/>
                          <a:latin typeface="Calibri" panose="020F0502020204030204" pitchFamily="34" charset="0"/>
                        </a:rPr>
                        <a:t>$ 7,785.00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E599"/>
                    </a:solidFill>
                  </a:tcPr>
                </a:tc>
                <a:tc>
                  <a:txBody>
                    <a:bodyPr/>
                    <a:lstStyle/>
                    <a:p>
                      <a:pPr algn="r" rtl="0" fontAlgn="t"/>
                      <a:r>
                        <a:rPr lang="en-US" sz="1100" b="0">
                          <a:effectLst/>
                          <a:latin typeface="Calibri" panose="020F0502020204030204" pitchFamily="34" charset="0"/>
                        </a:rPr>
                        <a:t>$ 4,680.00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extLst>
                  <a:ext uri="{0D108BD9-81ED-4DB2-BD59-A6C34878D82A}">
                    <a16:rowId xmlns:a16="http://schemas.microsoft.com/office/drawing/2014/main" val="3516372867"/>
                  </a:ext>
                </a:extLst>
              </a:tr>
              <a:tr h="306422">
                <a:tc>
                  <a:txBody>
                    <a:bodyPr/>
                    <a:lstStyle/>
                    <a:p>
                      <a:pPr rtl="0" fontAlgn="t"/>
                      <a:r>
                        <a:rPr lang="en-US" sz="1100" b="0">
                          <a:effectLst/>
                          <a:latin typeface="Calibri" panose="020F0502020204030204" pitchFamily="34" charset="0"/>
                        </a:rPr>
                        <a:t>BALANCE </a:t>
                      </a:r>
                    </a:p>
                  </a:txBody>
                  <a:tcPr marL="28575" marR="28575" marT="19050" marB="19050">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0">
                          <a:effectLst/>
                          <a:latin typeface="Calibri" panose="020F0502020204030204" pitchFamily="34" charset="0"/>
                        </a:rPr>
                        <a:t>$ 1,340.00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0" dirty="0">
                          <a:effectLst/>
                          <a:latin typeface="Calibri" panose="020F0502020204030204" pitchFamily="34" charset="0"/>
                        </a:rPr>
                        <a:t>$ 1,340.00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0">
                          <a:effectLst/>
                          <a:latin typeface="Calibri" panose="020F0502020204030204" pitchFamily="34" charset="0"/>
                        </a:rPr>
                        <a:t>$ -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tc>
                  <a:txBody>
                    <a:bodyPr/>
                    <a:lstStyle/>
                    <a:p>
                      <a:pPr algn="r" rtl="0" fontAlgn="t"/>
                      <a:r>
                        <a:rPr lang="en-US" sz="1100" b="0" dirty="0">
                          <a:effectLst/>
                          <a:latin typeface="Calibri" panose="020F0502020204030204" pitchFamily="34" charset="0"/>
                        </a:rPr>
                        <a:t>$ - </a:t>
                      </a: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3C47D"/>
                    </a:solidFill>
                  </a:tcPr>
                </a:tc>
                <a:extLst>
                  <a:ext uri="{0D108BD9-81ED-4DB2-BD59-A6C34878D82A}">
                    <a16:rowId xmlns:a16="http://schemas.microsoft.com/office/drawing/2014/main" val="2946146743"/>
                  </a:ext>
                </a:extLst>
              </a:tr>
            </a:tbl>
          </a:graphicData>
        </a:graphic>
      </p:graphicFrame>
    </p:spTree>
    <p:extLst>
      <p:ext uri="{BB962C8B-B14F-4D97-AF65-F5344CB8AC3E}">
        <p14:creationId xmlns:p14="http://schemas.microsoft.com/office/powerpoint/2010/main" val="943394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3"/>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068017" y="8380730"/>
            <a:ext cx="1219981" cy="877570"/>
          </a:xfrm>
          <a:prstGeom prst="rect">
            <a:avLst/>
          </a:prstGeom>
        </p:spPr>
        <p:txBody>
          <a:bodyPr wrap="square" lIns="0" tIns="0" rIns="0" bIns="0" rtlCol="0" anchor="t">
            <a:spAutoFit/>
          </a:bodyPr>
          <a:lstStyle/>
          <a:p>
            <a:pPr algn="ctr">
              <a:lnSpc>
                <a:spcPts val="7280"/>
              </a:lnSpc>
            </a:pPr>
            <a:r>
              <a:rPr lang="en-US" sz="5200" dirty="0">
                <a:solidFill>
                  <a:srgbClr val="FFFFFF"/>
                </a:solidFill>
                <a:latin typeface="Clear Sans Regular"/>
              </a:rPr>
              <a:t>18</a:t>
            </a:r>
          </a:p>
        </p:txBody>
      </p:sp>
      <p:sp>
        <p:nvSpPr>
          <p:cNvPr id="7" name="TextBox 7"/>
          <p:cNvSpPr txBox="1"/>
          <p:nvPr/>
        </p:nvSpPr>
        <p:spPr>
          <a:xfrm>
            <a:off x="2399787" y="1880719"/>
            <a:ext cx="13447961" cy="1811020"/>
          </a:xfrm>
          <a:prstGeom prst="rect">
            <a:avLst/>
          </a:prstGeom>
        </p:spPr>
        <p:txBody>
          <a:bodyPr lIns="0" tIns="0" rIns="0" bIns="0" rtlCol="0" anchor="t">
            <a:spAutoFit/>
          </a:bodyPr>
          <a:lstStyle/>
          <a:p>
            <a:pPr algn="ctr">
              <a:lnSpc>
                <a:spcPts val="7279"/>
              </a:lnSpc>
            </a:pPr>
            <a:r>
              <a:rPr lang="en-US" sz="5200" dirty="0">
                <a:solidFill>
                  <a:srgbClr val="A6B440"/>
                </a:solidFill>
                <a:latin typeface="Open Sans Bold"/>
              </a:rPr>
              <a:t>Early Care and Education Initiative Grant</a:t>
            </a:r>
          </a:p>
          <a:p>
            <a:pPr algn="ctr">
              <a:lnSpc>
                <a:spcPts val="7280"/>
              </a:lnSpc>
            </a:pPr>
            <a:r>
              <a:rPr lang="en-US" sz="5199" dirty="0">
                <a:solidFill>
                  <a:srgbClr val="4F6DB0"/>
                </a:solidFill>
                <a:latin typeface="Open Sans Bold"/>
              </a:rPr>
              <a:t>Children</a:t>
            </a:r>
          </a:p>
        </p:txBody>
      </p:sp>
      <p:sp>
        <p:nvSpPr>
          <p:cNvPr id="8" name="TextBox 8"/>
          <p:cNvSpPr txBox="1"/>
          <p:nvPr/>
        </p:nvSpPr>
        <p:spPr>
          <a:xfrm>
            <a:off x="2081631" y="4110931"/>
            <a:ext cx="14084273" cy="5038367"/>
          </a:xfrm>
          <a:prstGeom prst="rect">
            <a:avLst/>
          </a:prstGeom>
        </p:spPr>
        <p:txBody>
          <a:bodyPr lIns="0" tIns="0" rIns="0" bIns="0" rtlCol="0" anchor="t">
            <a:spAutoFit/>
          </a:bodyPr>
          <a:lstStyle/>
          <a:p>
            <a:pPr>
              <a:lnSpc>
                <a:spcPts val="4480"/>
              </a:lnSpc>
            </a:pPr>
            <a:r>
              <a:rPr lang="en-US" sz="3200" dirty="0">
                <a:solidFill>
                  <a:srgbClr val="000000"/>
                </a:solidFill>
                <a:latin typeface="Open Sans Light"/>
              </a:rPr>
              <a:t>You will need to have the following information categorized  by age groups. This is for current enrollment: </a:t>
            </a:r>
            <a:endParaRPr lang="en-US" sz="2000" dirty="0">
              <a:solidFill>
                <a:srgbClr val="000000"/>
              </a:solidFill>
              <a:latin typeface="Open Sans Light"/>
            </a:endParaRPr>
          </a:p>
          <a:p>
            <a:pPr>
              <a:lnSpc>
                <a:spcPts val="4480"/>
              </a:lnSpc>
            </a:pPr>
            <a:endParaRPr lang="en-US" sz="2000" dirty="0">
              <a:solidFill>
                <a:srgbClr val="000000"/>
              </a:solidFill>
              <a:latin typeface="Open Sans Light"/>
            </a:endParaRPr>
          </a:p>
          <a:p>
            <a:pPr marL="690881" lvl="1" indent="-345440">
              <a:lnSpc>
                <a:spcPts val="4480"/>
              </a:lnSpc>
              <a:buFont typeface="Arial"/>
              <a:buChar char="•"/>
            </a:pPr>
            <a:r>
              <a:rPr lang="en-US" sz="3200" dirty="0">
                <a:solidFill>
                  <a:srgbClr val="000000"/>
                </a:solidFill>
                <a:latin typeface="Open Sans Light"/>
              </a:rPr>
              <a:t>Total number of children served from 0-5 YO </a:t>
            </a:r>
          </a:p>
          <a:p>
            <a:pPr marL="690881" lvl="1" indent="-345440">
              <a:lnSpc>
                <a:spcPts val="4480"/>
              </a:lnSpc>
              <a:buFont typeface="Arial"/>
              <a:buChar char="•"/>
            </a:pPr>
            <a:r>
              <a:rPr lang="en-US" sz="3200" dirty="0">
                <a:solidFill>
                  <a:srgbClr val="000000"/>
                </a:solidFill>
                <a:latin typeface="Open Sans Light"/>
              </a:rPr>
              <a:t>Total number of children served that are Montgomery County residents</a:t>
            </a:r>
          </a:p>
          <a:p>
            <a:pPr marL="690881" lvl="1" indent="-345440">
              <a:lnSpc>
                <a:spcPts val="4480"/>
              </a:lnSpc>
              <a:buFont typeface="Arial"/>
              <a:buChar char="•"/>
            </a:pPr>
            <a:r>
              <a:rPr lang="en-US" sz="3200" dirty="0">
                <a:solidFill>
                  <a:srgbClr val="000000"/>
                </a:solidFill>
                <a:latin typeface="Open Sans Light"/>
              </a:rPr>
              <a:t>Total number of Special Needs children </a:t>
            </a:r>
          </a:p>
          <a:p>
            <a:pPr>
              <a:lnSpc>
                <a:spcPts val="4480"/>
              </a:lnSpc>
            </a:pPr>
            <a:endParaRPr lang="en-US" sz="3200" dirty="0">
              <a:solidFill>
                <a:srgbClr val="000000"/>
              </a:solidFill>
              <a:latin typeface="Open Sans Light"/>
            </a:endParaRPr>
          </a:p>
          <a:p>
            <a:pPr>
              <a:lnSpc>
                <a:spcPts val="3359"/>
              </a:lnSpc>
            </a:pPr>
            <a:r>
              <a:rPr lang="en-US" sz="2400" dirty="0">
                <a:solidFill>
                  <a:srgbClr val="4F6DB0"/>
                </a:solidFill>
                <a:latin typeface="Open Sans Light Bold"/>
              </a:rPr>
              <a:t>*This information is based on your current enrollment.</a:t>
            </a:r>
          </a:p>
          <a:p>
            <a:pPr>
              <a:lnSpc>
                <a:spcPts val="4683"/>
              </a:lnSpc>
            </a:pPr>
            <a:r>
              <a:rPr lang="en-US" sz="3345" dirty="0">
                <a:solidFill>
                  <a:srgbClr val="000000"/>
                </a:solidFill>
                <a:latin typeface="Open Sans Light"/>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4"/>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451958" y="8380730"/>
            <a:ext cx="383084" cy="877570"/>
          </a:xfrm>
          <a:prstGeom prst="rect">
            <a:avLst/>
          </a:prstGeom>
        </p:spPr>
        <p:txBody>
          <a:bodyPr lIns="0" tIns="0" rIns="0" bIns="0" rtlCol="0" anchor="t">
            <a:spAutoFit/>
          </a:bodyPr>
          <a:lstStyle/>
          <a:p>
            <a:pPr algn="ctr">
              <a:lnSpc>
                <a:spcPts val="7280"/>
              </a:lnSpc>
            </a:pPr>
            <a:r>
              <a:rPr lang="en-US" sz="5200" dirty="0">
                <a:solidFill>
                  <a:srgbClr val="FFFFFF"/>
                </a:solidFill>
                <a:latin typeface="Clear Sans Regular"/>
              </a:rPr>
              <a:t>3</a:t>
            </a:r>
          </a:p>
        </p:txBody>
      </p:sp>
      <p:sp>
        <p:nvSpPr>
          <p:cNvPr id="7" name="TextBox 7"/>
          <p:cNvSpPr txBox="1"/>
          <p:nvPr/>
        </p:nvSpPr>
        <p:spPr>
          <a:xfrm>
            <a:off x="2399787" y="1970600"/>
            <a:ext cx="13447961" cy="6491201"/>
          </a:xfrm>
          <a:prstGeom prst="rect">
            <a:avLst/>
          </a:prstGeom>
        </p:spPr>
        <p:txBody>
          <a:bodyPr lIns="0" tIns="0" rIns="0" bIns="0" rtlCol="0" anchor="t">
            <a:spAutoFit/>
          </a:bodyPr>
          <a:lstStyle/>
          <a:p>
            <a:pPr algn="ctr">
              <a:lnSpc>
                <a:spcPts val="7279"/>
              </a:lnSpc>
            </a:pPr>
            <a:r>
              <a:rPr lang="en-US" sz="5200" b="1" dirty="0">
                <a:solidFill>
                  <a:srgbClr val="4F6DB0"/>
                </a:solidFill>
                <a:latin typeface="Open Sans"/>
              </a:rPr>
              <a:t>LET’S PLAY </a:t>
            </a:r>
          </a:p>
          <a:p>
            <a:pPr algn="ctr">
              <a:lnSpc>
                <a:spcPts val="7279"/>
              </a:lnSpc>
            </a:pPr>
            <a:endParaRPr lang="en-US" sz="5200" b="1" dirty="0">
              <a:solidFill>
                <a:srgbClr val="4F6DB0"/>
              </a:solidFill>
              <a:latin typeface="Open Sans"/>
            </a:endParaRPr>
          </a:p>
          <a:p>
            <a:pPr algn="ctr">
              <a:lnSpc>
                <a:spcPts val="7279"/>
              </a:lnSpc>
            </a:pPr>
            <a:endParaRPr lang="en-US" sz="5200" b="1" dirty="0">
              <a:solidFill>
                <a:srgbClr val="4F6DB0"/>
              </a:solidFill>
              <a:latin typeface="Open Sans"/>
            </a:endParaRPr>
          </a:p>
          <a:p>
            <a:pPr algn="ctr">
              <a:lnSpc>
                <a:spcPts val="7279"/>
              </a:lnSpc>
            </a:pPr>
            <a:endParaRPr lang="en-US" sz="5200" b="1" dirty="0">
              <a:solidFill>
                <a:srgbClr val="4F6DB0"/>
              </a:solidFill>
              <a:latin typeface="Open Sans"/>
            </a:endParaRPr>
          </a:p>
          <a:p>
            <a:pPr algn="ctr">
              <a:lnSpc>
                <a:spcPts val="7279"/>
              </a:lnSpc>
            </a:pPr>
            <a:endParaRPr lang="en-US" sz="5200" b="1" dirty="0">
              <a:solidFill>
                <a:srgbClr val="4F6DB0"/>
              </a:solidFill>
              <a:latin typeface="Open Sans"/>
            </a:endParaRPr>
          </a:p>
          <a:p>
            <a:pPr algn="ctr">
              <a:lnSpc>
                <a:spcPts val="7279"/>
              </a:lnSpc>
            </a:pPr>
            <a:endParaRPr lang="en-US" sz="5200" b="1" dirty="0">
              <a:solidFill>
                <a:srgbClr val="4F6DB0"/>
              </a:solidFill>
              <a:latin typeface="Open Sans"/>
            </a:endParaRPr>
          </a:p>
          <a:p>
            <a:pPr algn="ctr">
              <a:lnSpc>
                <a:spcPts val="7279"/>
              </a:lnSpc>
            </a:pPr>
            <a:r>
              <a:rPr lang="en-US" sz="5200" b="1" dirty="0">
                <a:solidFill>
                  <a:srgbClr val="4F6DB0"/>
                </a:solidFill>
                <a:latin typeface="Open Sans"/>
              </a:rPr>
              <a:t>ICE  BREAKER </a:t>
            </a:r>
          </a:p>
        </p:txBody>
      </p:sp>
      <p:pic>
        <p:nvPicPr>
          <p:cNvPr id="9" name="Picture 8" descr="A nursery group of Emperor penguin chicks huddled together">
            <a:extLst>
              <a:ext uri="{FF2B5EF4-FFF2-40B4-BE49-F238E27FC236}">
                <a16:creationId xmlns:a16="http://schemas.microsoft.com/office/drawing/2014/main" id="{3812F934-75B8-7F4E-AD8F-BFE6A147C1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6385" y="3162300"/>
            <a:ext cx="5955230" cy="3962400"/>
          </a:xfrm>
          <a:prstGeom prst="rect">
            <a:avLst/>
          </a:prstGeom>
        </p:spPr>
      </p:pic>
      <p:pic>
        <p:nvPicPr>
          <p:cNvPr id="11" name="Graphic 10" descr="Alarm Ringing outline">
            <a:extLst>
              <a:ext uri="{FF2B5EF4-FFF2-40B4-BE49-F238E27FC236}">
                <a16:creationId xmlns:a16="http://schemas.microsoft.com/office/drawing/2014/main" id="{1840EF00-DAB6-844D-9175-2E00EC5D67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149577">
            <a:off x="3685982" y="4410680"/>
            <a:ext cx="1611040" cy="1611040"/>
          </a:xfrm>
          <a:prstGeom prst="rect">
            <a:avLst/>
          </a:prstGeom>
        </p:spPr>
      </p:pic>
      <p:pic>
        <p:nvPicPr>
          <p:cNvPr id="12" name="Graphic 11" descr="Alarm Ringing outline">
            <a:extLst>
              <a:ext uri="{FF2B5EF4-FFF2-40B4-BE49-F238E27FC236}">
                <a16:creationId xmlns:a16="http://schemas.microsoft.com/office/drawing/2014/main" id="{D8C7A800-61E0-EC4D-8077-B92652E1F5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43597">
            <a:off x="12536366" y="4410678"/>
            <a:ext cx="1611040" cy="1611040"/>
          </a:xfrm>
          <a:prstGeom prst="rect">
            <a:avLst/>
          </a:prstGeom>
        </p:spPr>
      </p:pic>
    </p:spTree>
    <p:extLst>
      <p:ext uri="{BB962C8B-B14F-4D97-AF65-F5344CB8AC3E}">
        <p14:creationId xmlns:p14="http://schemas.microsoft.com/office/powerpoint/2010/main" val="2749211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4"/>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068017" y="8380730"/>
            <a:ext cx="1219981" cy="877570"/>
          </a:xfrm>
          <a:prstGeom prst="rect">
            <a:avLst/>
          </a:prstGeom>
        </p:spPr>
        <p:txBody>
          <a:bodyPr wrap="square" lIns="0" tIns="0" rIns="0" bIns="0" rtlCol="0" anchor="t">
            <a:spAutoFit/>
          </a:bodyPr>
          <a:lstStyle/>
          <a:p>
            <a:pPr algn="ctr">
              <a:lnSpc>
                <a:spcPts val="7280"/>
              </a:lnSpc>
            </a:pPr>
            <a:r>
              <a:rPr lang="en-US" sz="5200" dirty="0">
                <a:solidFill>
                  <a:srgbClr val="FFFFFF"/>
                </a:solidFill>
                <a:latin typeface="Clear Sans Regular"/>
              </a:rPr>
              <a:t>19</a:t>
            </a:r>
          </a:p>
        </p:txBody>
      </p:sp>
      <p:sp>
        <p:nvSpPr>
          <p:cNvPr id="7" name="TextBox 7"/>
          <p:cNvSpPr txBox="1"/>
          <p:nvPr/>
        </p:nvSpPr>
        <p:spPr>
          <a:xfrm>
            <a:off x="2399787" y="1880719"/>
            <a:ext cx="13447961" cy="1811020"/>
          </a:xfrm>
          <a:prstGeom prst="rect">
            <a:avLst/>
          </a:prstGeom>
        </p:spPr>
        <p:txBody>
          <a:bodyPr lIns="0" tIns="0" rIns="0" bIns="0" rtlCol="0" anchor="t">
            <a:spAutoFit/>
          </a:bodyPr>
          <a:lstStyle/>
          <a:p>
            <a:pPr algn="ctr">
              <a:lnSpc>
                <a:spcPts val="7279"/>
              </a:lnSpc>
            </a:pPr>
            <a:r>
              <a:rPr lang="en-US" sz="5200" dirty="0">
                <a:solidFill>
                  <a:srgbClr val="A6B440"/>
                </a:solidFill>
                <a:latin typeface="Open Sans Bold"/>
              </a:rPr>
              <a:t>Early Care and Education Initiative Grant</a:t>
            </a:r>
          </a:p>
          <a:p>
            <a:pPr algn="ctr">
              <a:lnSpc>
                <a:spcPts val="7280"/>
              </a:lnSpc>
            </a:pPr>
            <a:r>
              <a:rPr lang="en-US" sz="5199" dirty="0">
                <a:solidFill>
                  <a:srgbClr val="4F6DB0"/>
                </a:solidFill>
                <a:latin typeface="Open Sans Bold"/>
              </a:rPr>
              <a:t>Facilities Located in Targeted Zip Codes</a:t>
            </a:r>
          </a:p>
        </p:txBody>
      </p:sp>
      <p:sp>
        <p:nvSpPr>
          <p:cNvPr id="8" name="TextBox 8"/>
          <p:cNvSpPr txBox="1"/>
          <p:nvPr/>
        </p:nvSpPr>
        <p:spPr>
          <a:xfrm>
            <a:off x="2101863" y="3893125"/>
            <a:ext cx="14084273" cy="6051465"/>
          </a:xfrm>
          <a:prstGeom prst="rect">
            <a:avLst/>
          </a:prstGeom>
        </p:spPr>
        <p:txBody>
          <a:bodyPr lIns="0" tIns="0" rIns="0" bIns="0" rtlCol="0" anchor="t">
            <a:spAutoFit/>
          </a:bodyPr>
          <a:lstStyle/>
          <a:p>
            <a:pPr>
              <a:lnSpc>
                <a:spcPts val="4480"/>
              </a:lnSpc>
            </a:pPr>
            <a:r>
              <a:rPr lang="en-US" sz="3200" dirty="0">
                <a:solidFill>
                  <a:srgbClr val="000000"/>
                </a:solidFill>
                <a:latin typeface="Open Sans Light"/>
              </a:rPr>
              <a:t>If the facility is located in any of the following zip codes, enter your current total number of children: </a:t>
            </a:r>
          </a:p>
          <a:p>
            <a:pPr marL="690881" lvl="1" indent="-345440">
              <a:lnSpc>
                <a:spcPts val="4480"/>
              </a:lnSpc>
              <a:buFont typeface="Arial"/>
              <a:buChar char="•"/>
            </a:pPr>
            <a:r>
              <a:rPr lang="en-US" sz="3200" dirty="0">
                <a:solidFill>
                  <a:srgbClr val="000000"/>
                </a:solidFill>
                <a:latin typeface="Open Sans Light"/>
              </a:rPr>
              <a:t>20877</a:t>
            </a:r>
          </a:p>
          <a:p>
            <a:pPr marL="690881" lvl="1" indent="-345440">
              <a:lnSpc>
                <a:spcPts val="4480"/>
              </a:lnSpc>
              <a:buFont typeface="Arial"/>
              <a:buChar char="•"/>
            </a:pPr>
            <a:r>
              <a:rPr lang="en-US" sz="3200" dirty="0">
                <a:solidFill>
                  <a:srgbClr val="000000"/>
                </a:solidFill>
                <a:latin typeface="Open Sans Light"/>
              </a:rPr>
              <a:t>20886</a:t>
            </a:r>
          </a:p>
          <a:p>
            <a:pPr marL="690881" lvl="1" indent="-345440">
              <a:lnSpc>
                <a:spcPts val="4480"/>
              </a:lnSpc>
              <a:buFont typeface="Arial"/>
              <a:buChar char="•"/>
            </a:pPr>
            <a:r>
              <a:rPr lang="en-US" sz="3200" dirty="0">
                <a:solidFill>
                  <a:srgbClr val="000000"/>
                </a:solidFill>
                <a:latin typeface="Open Sans Light"/>
              </a:rPr>
              <a:t>20902</a:t>
            </a:r>
          </a:p>
          <a:p>
            <a:pPr marL="690881" lvl="1" indent="-345440">
              <a:lnSpc>
                <a:spcPts val="4480"/>
              </a:lnSpc>
              <a:buFont typeface="Arial"/>
              <a:buChar char="•"/>
            </a:pPr>
            <a:r>
              <a:rPr lang="en-US" sz="3200" dirty="0">
                <a:solidFill>
                  <a:srgbClr val="000000"/>
                </a:solidFill>
                <a:latin typeface="Open Sans Light"/>
              </a:rPr>
              <a:t>20866</a:t>
            </a:r>
          </a:p>
          <a:p>
            <a:pPr marL="690881" lvl="1" indent="-345440">
              <a:lnSpc>
                <a:spcPts val="4480"/>
              </a:lnSpc>
              <a:buFont typeface="Arial"/>
              <a:buChar char="•"/>
            </a:pPr>
            <a:r>
              <a:rPr lang="en-US" sz="3200" dirty="0">
                <a:solidFill>
                  <a:srgbClr val="000000"/>
                </a:solidFill>
                <a:latin typeface="Open Sans Light"/>
              </a:rPr>
              <a:t>20906</a:t>
            </a:r>
          </a:p>
          <a:p>
            <a:pPr>
              <a:lnSpc>
                <a:spcPts val="4480"/>
              </a:lnSpc>
            </a:pPr>
            <a:endParaRPr lang="en-US" sz="3200" dirty="0">
              <a:solidFill>
                <a:srgbClr val="000000"/>
              </a:solidFill>
              <a:latin typeface="Open Sans Light"/>
            </a:endParaRPr>
          </a:p>
          <a:p>
            <a:pPr>
              <a:lnSpc>
                <a:spcPts val="3359"/>
              </a:lnSpc>
            </a:pPr>
            <a:r>
              <a:rPr lang="en-US" sz="2400" dirty="0">
                <a:solidFill>
                  <a:srgbClr val="4F6DB0"/>
                </a:solidFill>
                <a:latin typeface="Open Sans Light Bold"/>
              </a:rPr>
              <a:t>*This information is based on the location of your Child Care Center </a:t>
            </a:r>
          </a:p>
          <a:p>
            <a:pPr>
              <a:lnSpc>
                <a:spcPts val="3359"/>
              </a:lnSpc>
            </a:pPr>
            <a:r>
              <a:rPr lang="en-US" sz="2400" dirty="0">
                <a:solidFill>
                  <a:srgbClr val="4F6DB0"/>
                </a:solidFill>
                <a:latin typeface="Open Sans Light Bold"/>
              </a:rPr>
              <a:t>*If your Child Care Center is not located in the zip codes listed above, simply enter zero</a:t>
            </a:r>
          </a:p>
          <a:p>
            <a:pPr>
              <a:lnSpc>
                <a:spcPts val="4683"/>
              </a:lnSpc>
            </a:pPr>
            <a:r>
              <a:rPr lang="en-US" sz="3345" dirty="0">
                <a:solidFill>
                  <a:srgbClr val="000000"/>
                </a:solidFill>
                <a:latin typeface="Open Sans Light"/>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3"/>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068017" y="8380730"/>
            <a:ext cx="1219981" cy="877570"/>
          </a:xfrm>
          <a:prstGeom prst="rect">
            <a:avLst/>
          </a:prstGeom>
        </p:spPr>
        <p:txBody>
          <a:bodyPr wrap="square" lIns="0" tIns="0" rIns="0" bIns="0" rtlCol="0" anchor="t">
            <a:spAutoFit/>
          </a:bodyPr>
          <a:lstStyle/>
          <a:p>
            <a:pPr algn="ctr">
              <a:lnSpc>
                <a:spcPts val="7280"/>
              </a:lnSpc>
            </a:pPr>
            <a:r>
              <a:rPr lang="en-US" sz="5200" dirty="0">
                <a:solidFill>
                  <a:srgbClr val="FFFFFF"/>
                </a:solidFill>
                <a:latin typeface="Clear Sans Regular"/>
              </a:rPr>
              <a:t>20</a:t>
            </a:r>
          </a:p>
        </p:txBody>
      </p:sp>
      <p:sp>
        <p:nvSpPr>
          <p:cNvPr id="7" name="TextBox 7"/>
          <p:cNvSpPr txBox="1"/>
          <p:nvPr/>
        </p:nvSpPr>
        <p:spPr>
          <a:xfrm>
            <a:off x="2399787" y="1880719"/>
            <a:ext cx="13447961" cy="1811020"/>
          </a:xfrm>
          <a:prstGeom prst="rect">
            <a:avLst/>
          </a:prstGeom>
        </p:spPr>
        <p:txBody>
          <a:bodyPr lIns="0" tIns="0" rIns="0" bIns="0" rtlCol="0" anchor="t">
            <a:spAutoFit/>
          </a:bodyPr>
          <a:lstStyle/>
          <a:p>
            <a:pPr algn="ctr">
              <a:lnSpc>
                <a:spcPts val="7279"/>
              </a:lnSpc>
            </a:pPr>
            <a:r>
              <a:rPr lang="en-US" sz="5200" dirty="0">
                <a:solidFill>
                  <a:srgbClr val="A6B440"/>
                </a:solidFill>
                <a:latin typeface="Open Sans Bold"/>
              </a:rPr>
              <a:t>Early Care and Education Initiative Grant</a:t>
            </a:r>
          </a:p>
          <a:p>
            <a:pPr algn="ctr">
              <a:lnSpc>
                <a:spcPts val="7280"/>
              </a:lnSpc>
            </a:pPr>
            <a:r>
              <a:rPr lang="en-US" sz="5199" dirty="0">
                <a:solidFill>
                  <a:srgbClr val="4F6DB0"/>
                </a:solidFill>
                <a:latin typeface="Open Sans Bold"/>
              </a:rPr>
              <a:t>Subsidies</a:t>
            </a:r>
          </a:p>
        </p:txBody>
      </p:sp>
      <p:sp>
        <p:nvSpPr>
          <p:cNvPr id="8" name="TextBox 8"/>
          <p:cNvSpPr txBox="1"/>
          <p:nvPr/>
        </p:nvSpPr>
        <p:spPr>
          <a:xfrm>
            <a:off x="2081630" y="4000500"/>
            <a:ext cx="14084273" cy="3602076"/>
          </a:xfrm>
          <a:prstGeom prst="rect">
            <a:avLst/>
          </a:prstGeom>
        </p:spPr>
        <p:txBody>
          <a:bodyPr wrap="square" lIns="0" tIns="0" rIns="0" bIns="0" rtlCol="0" anchor="t">
            <a:spAutoFit/>
          </a:bodyPr>
          <a:lstStyle/>
          <a:p>
            <a:pPr>
              <a:lnSpc>
                <a:spcPts val="4480"/>
              </a:lnSpc>
            </a:pPr>
            <a:r>
              <a:rPr lang="en-US" sz="3200" dirty="0">
                <a:solidFill>
                  <a:srgbClr val="000000"/>
                </a:solidFill>
                <a:latin typeface="Open Sans Light"/>
              </a:rPr>
              <a:t>You will need to fill in how many children 0-2 and how many children 2-5 received state subsidies or WPA subsidies. Enter the information for state subsidies and WPA subsidies separately. </a:t>
            </a:r>
          </a:p>
          <a:p>
            <a:pPr>
              <a:lnSpc>
                <a:spcPts val="3359"/>
              </a:lnSpc>
            </a:pPr>
            <a:endParaRPr lang="en-US" sz="2400" dirty="0">
              <a:solidFill>
                <a:srgbClr val="4F6DB0"/>
              </a:solidFill>
              <a:latin typeface="Open Sans Light Bold"/>
            </a:endParaRPr>
          </a:p>
          <a:p>
            <a:pPr>
              <a:lnSpc>
                <a:spcPts val="3359"/>
              </a:lnSpc>
            </a:pPr>
            <a:r>
              <a:rPr lang="en-US" sz="2400" dirty="0">
                <a:solidFill>
                  <a:srgbClr val="4F6DB0"/>
                </a:solidFill>
                <a:latin typeface="Open Sans Light Bold"/>
              </a:rPr>
              <a:t>*If your Child Care Center doesn’t have any of the programs listed above, leave the response blank</a:t>
            </a:r>
          </a:p>
          <a:p>
            <a:pPr>
              <a:lnSpc>
                <a:spcPts val="4683"/>
              </a:lnSpc>
            </a:pPr>
            <a:r>
              <a:rPr lang="en-US" sz="3345" dirty="0">
                <a:solidFill>
                  <a:srgbClr val="000000"/>
                </a:solidFill>
                <a:latin typeface="Open Sans Light"/>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3"/>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068017" y="8380730"/>
            <a:ext cx="1219981" cy="877570"/>
          </a:xfrm>
          <a:prstGeom prst="rect">
            <a:avLst/>
          </a:prstGeom>
        </p:spPr>
        <p:txBody>
          <a:bodyPr wrap="square" lIns="0" tIns="0" rIns="0" bIns="0" rtlCol="0" anchor="t">
            <a:spAutoFit/>
          </a:bodyPr>
          <a:lstStyle/>
          <a:p>
            <a:pPr algn="ctr">
              <a:lnSpc>
                <a:spcPts val="7280"/>
              </a:lnSpc>
            </a:pPr>
            <a:r>
              <a:rPr lang="en-US" sz="5200" dirty="0">
                <a:solidFill>
                  <a:srgbClr val="FFFFFF"/>
                </a:solidFill>
                <a:latin typeface="Clear Sans Regular"/>
              </a:rPr>
              <a:t>21</a:t>
            </a:r>
          </a:p>
        </p:txBody>
      </p:sp>
      <p:sp>
        <p:nvSpPr>
          <p:cNvPr id="7" name="TextBox 7"/>
          <p:cNvSpPr txBox="1"/>
          <p:nvPr/>
        </p:nvSpPr>
        <p:spPr>
          <a:xfrm>
            <a:off x="2399787" y="1880719"/>
            <a:ext cx="13447961" cy="1811020"/>
          </a:xfrm>
          <a:prstGeom prst="rect">
            <a:avLst/>
          </a:prstGeom>
        </p:spPr>
        <p:txBody>
          <a:bodyPr lIns="0" tIns="0" rIns="0" bIns="0" rtlCol="0" anchor="t">
            <a:spAutoFit/>
          </a:bodyPr>
          <a:lstStyle/>
          <a:p>
            <a:pPr algn="ctr">
              <a:lnSpc>
                <a:spcPts val="7279"/>
              </a:lnSpc>
            </a:pPr>
            <a:r>
              <a:rPr lang="en-US" sz="5200" dirty="0">
                <a:solidFill>
                  <a:srgbClr val="A6B440"/>
                </a:solidFill>
                <a:latin typeface="Open Sans Bold"/>
              </a:rPr>
              <a:t>Early Care and Education Initiative Grant</a:t>
            </a:r>
          </a:p>
          <a:p>
            <a:pPr algn="ctr">
              <a:lnSpc>
                <a:spcPts val="7280"/>
              </a:lnSpc>
            </a:pPr>
            <a:r>
              <a:rPr lang="en-US" sz="5199" dirty="0">
                <a:solidFill>
                  <a:srgbClr val="4F6DB0"/>
                </a:solidFill>
                <a:latin typeface="Open Sans Bold"/>
              </a:rPr>
              <a:t>Children</a:t>
            </a:r>
          </a:p>
        </p:txBody>
      </p:sp>
      <p:sp>
        <p:nvSpPr>
          <p:cNvPr id="8" name="TextBox 8"/>
          <p:cNvSpPr txBox="1"/>
          <p:nvPr/>
        </p:nvSpPr>
        <p:spPr>
          <a:xfrm>
            <a:off x="2101863" y="3893125"/>
            <a:ext cx="14084273" cy="6243825"/>
          </a:xfrm>
          <a:prstGeom prst="rect">
            <a:avLst/>
          </a:prstGeom>
        </p:spPr>
        <p:txBody>
          <a:bodyPr lIns="0" tIns="0" rIns="0" bIns="0" rtlCol="0" anchor="t">
            <a:spAutoFit/>
          </a:bodyPr>
          <a:lstStyle/>
          <a:p>
            <a:pPr>
              <a:lnSpc>
                <a:spcPts val="4480"/>
              </a:lnSpc>
            </a:pPr>
            <a:r>
              <a:rPr lang="en-US" sz="3200" dirty="0">
                <a:solidFill>
                  <a:srgbClr val="000000"/>
                </a:solidFill>
                <a:latin typeface="Open Sans Light"/>
              </a:rPr>
              <a:t>Number of Children served who are Montgomery County Residents by Age Group </a:t>
            </a:r>
          </a:p>
          <a:p>
            <a:pPr>
              <a:lnSpc>
                <a:spcPts val="4480"/>
              </a:lnSpc>
            </a:pPr>
            <a:endParaRPr lang="en-US" sz="3200" dirty="0">
              <a:solidFill>
                <a:srgbClr val="000000"/>
              </a:solidFill>
              <a:latin typeface="Open Sans Light"/>
            </a:endParaRPr>
          </a:p>
          <a:p>
            <a:pPr marL="690881" lvl="1" indent="-345440">
              <a:lnSpc>
                <a:spcPts val="4480"/>
              </a:lnSpc>
              <a:buFont typeface="Arial"/>
              <a:buChar char="•"/>
            </a:pPr>
            <a:r>
              <a:rPr lang="en-US" sz="3200" dirty="0">
                <a:solidFill>
                  <a:srgbClr val="000000"/>
                </a:solidFill>
                <a:latin typeface="Open Sans Light"/>
              </a:rPr>
              <a:t>Total number of children served as Infant/ Toddler ( 0-2 YO)</a:t>
            </a:r>
          </a:p>
          <a:p>
            <a:pPr marL="690881" lvl="1" indent="-345440">
              <a:lnSpc>
                <a:spcPts val="4480"/>
              </a:lnSpc>
              <a:buFont typeface="Arial"/>
              <a:buChar char="•"/>
            </a:pPr>
            <a:r>
              <a:rPr lang="en-US" sz="3200" dirty="0">
                <a:solidFill>
                  <a:srgbClr val="000000"/>
                </a:solidFill>
                <a:latin typeface="Open Sans Light"/>
              </a:rPr>
              <a:t>Total number of children served as Preschool ( 2-5 YO)</a:t>
            </a:r>
          </a:p>
          <a:p>
            <a:pPr>
              <a:lnSpc>
                <a:spcPts val="4480"/>
              </a:lnSpc>
            </a:pPr>
            <a:endParaRPr lang="en-US" sz="3200" dirty="0">
              <a:solidFill>
                <a:srgbClr val="000000"/>
              </a:solidFill>
              <a:latin typeface="Open Sans Light"/>
            </a:endParaRPr>
          </a:p>
          <a:p>
            <a:pPr>
              <a:lnSpc>
                <a:spcPts val="4480"/>
              </a:lnSpc>
            </a:pPr>
            <a:endParaRPr lang="en-US" sz="3200" dirty="0">
              <a:solidFill>
                <a:srgbClr val="000000"/>
              </a:solidFill>
              <a:latin typeface="Open Sans Light"/>
            </a:endParaRPr>
          </a:p>
          <a:p>
            <a:pPr>
              <a:lnSpc>
                <a:spcPts val="3359"/>
              </a:lnSpc>
            </a:pPr>
            <a:r>
              <a:rPr lang="en-US" sz="2400" dirty="0">
                <a:solidFill>
                  <a:srgbClr val="4F6DB0"/>
                </a:solidFill>
                <a:latin typeface="Open Sans Light Bold"/>
              </a:rPr>
              <a:t>*This information is based on your current enrollment.</a:t>
            </a:r>
          </a:p>
          <a:p>
            <a:pPr>
              <a:lnSpc>
                <a:spcPts val="4683"/>
              </a:lnSpc>
            </a:pPr>
            <a:r>
              <a:rPr lang="en-US" sz="2400" dirty="0">
                <a:solidFill>
                  <a:srgbClr val="4F6DB0"/>
                </a:solidFill>
                <a:latin typeface="Open Sans Light Bold"/>
              </a:rPr>
              <a:t>*If your Child Care Center doesn’t have any children in one of these age groups, leave the response blank</a:t>
            </a:r>
          </a:p>
          <a:p>
            <a:pPr>
              <a:lnSpc>
                <a:spcPts val="4683"/>
              </a:lnSpc>
            </a:pPr>
            <a:r>
              <a:rPr lang="en-US" sz="3345" dirty="0">
                <a:solidFill>
                  <a:srgbClr val="000000"/>
                </a:solidFill>
                <a:latin typeface="Open Sans Light"/>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4"/>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068017" y="8380730"/>
            <a:ext cx="1219981" cy="877570"/>
          </a:xfrm>
          <a:prstGeom prst="rect">
            <a:avLst/>
          </a:prstGeom>
        </p:spPr>
        <p:txBody>
          <a:bodyPr wrap="square" lIns="0" tIns="0" rIns="0" bIns="0" rtlCol="0" anchor="t">
            <a:spAutoFit/>
          </a:bodyPr>
          <a:lstStyle/>
          <a:p>
            <a:pPr algn="ctr">
              <a:lnSpc>
                <a:spcPts val="7280"/>
              </a:lnSpc>
            </a:pPr>
            <a:r>
              <a:rPr lang="en-US" sz="5200" dirty="0">
                <a:solidFill>
                  <a:srgbClr val="FFFFFF"/>
                </a:solidFill>
                <a:latin typeface="Clear Sans Regular"/>
              </a:rPr>
              <a:t>22</a:t>
            </a:r>
          </a:p>
        </p:txBody>
      </p:sp>
      <p:sp>
        <p:nvSpPr>
          <p:cNvPr id="7" name="TextBox 7"/>
          <p:cNvSpPr txBox="1"/>
          <p:nvPr/>
        </p:nvSpPr>
        <p:spPr>
          <a:xfrm>
            <a:off x="2399787" y="1970600"/>
            <a:ext cx="13447961" cy="1811020"/>
          </a:xfrm>
          <a:prstGeom prst="rect">
            <a:avLst/>
          </a:prstGeom>
        </p:spPr>
        <p:txBody>
          <a:bodyPr lIns="0" tIns="0" rIns="0" bIns="0" rtlCol="0" anchor="t">
            <a:spAutoFit/>
          </a:bodyPr>
          <a:lstStyle/>
          <a:p>
            <a:pPr algn="ctr">
              <a:lnSpc>
                <a:spcPts val="7279"/>
              </a:lnSpc>
            </a:pPr>
            <a:r>
              <a:rPr lang="en-US" sz="5200">
                <a:solidFill>
                  <a:srgbClr val="A6B440"/>
                </a:solidFill>
                <a:latin typeface="Open Sans Bold"/>
              </a:rPr>
              <a:t>Early Care and Education Initiative Grant</a:t>
            </a:r>
          </a:p>
          <a:p>
            <a:pPr algn="ctr">
              <a:lnSpc>
                <a:spcPts val="7280"/>
              </a:lnSpc>
            </a:pPr>
            <a:r>
              <a:rPr lang="en-US" sz="5199">
                <a:solidFill>
                  <a:srgbClr val="4F6DB0"/>
                </a:solidFill>
                <a:latin typeface="Open Sans Bold"/>
              </a:rPr>
              <a:t>Document Requirements</a:t>
            </a:r>
          </a:p>
        </p:txBody>
      </p:sp>
      <p:sp>
        <p:nvSpPr>
          <p:cNvPr id="8" name="TextBox 8"/>
          <p:cNvSpPr txBox="1"/>
          <p:nvPr/>
        </p:nvSpPr>
        <p:spPr>
          <a:xfrm>
            <a:off x="1533253" y="4065937"/>
            <a:ext cx="15221494" cy="5469126"/>
          </a:xfrm>
          <a:prstGeom prst="rect">
            <a:avLst/>
          </a:prstGeom>
        </p:spPr>
        <p:txBody>
          <a:bodyPr lIns="0" tIns="0" rIns="0" bIns="0" rtlCol="0" anchor="t">
            <a:spAutoFit/>
          </a:bodyPr>
          <a:lstStyle/>
          <a:p>
            <a:pPr>
              <a:lnSpc>
                <a:spcPts val="3919"/>
              </a:lnSpc>
            </a:pPr>
            <a:r>
              <a:rPr lang="en-US" sz="2800" dirty="0">
                <a:solidFill>
                  <a:srgbClr val="000000"/>
                </a:solidFill>
                <a:latin typeface="Open Sans Light"/>
              </a:rPr>
              <a:t>The following documents need to be uploaded: </a:t>
            </a:r>
          </a:p>
          <a:p>
            <a:pPr>
              <a:lnSpc>
                <a:spcPts val="3919"/>
              </a:lnSpc>
            </a:pPr>
            <a:endParaRPr lang="en-US" sz="2800" dirty="0">
              <a:solidFill>
                <a:srgbClr val="000000"/>
              </a:solidFill>
              <a:latin typeface="Open Sans Light"/>
            </a:endParaRPr>
          </a:p>
          <a:p>
            <a:pPr marL="604520" lvl="1" indent="-302260">
              <a:lnSpc>
                <a:spcPts val="3919"/>
              </a:lnSpc>
              <a:buFont typeface="Arial"/>
              <a:buChar char="•"/>
            </a:pPr>
            <a:r>
              <a:rPr lang="en-US" sz="2800" dirty="0">
                <a:solidFill>
                  <a:srgbClr val="000000"/>
                </a:solidFill>
                <a:latin typeface="Open Sans Light"/>
              </a:rPr>
              <a:t>Income/Expense Report &amp; Receipts </a:t>
            </a:r>
          </a:p>
          <a:p>
            <a:pPr marL="604520" lvl="1" indent="-302260">
              <a:lnSpc>
                <a:spcPts val="3919"/>
              </a:lnSpc>
              <a:buFont typeface="Arial"/>
              <a:buChar char="•"/>
            </a:pPr>
            <a:r>
              <a:rPr lang="en-US" sz="2800" dirty="0">
                <a:solidFill>
                  <a:srgbClr val="000000"/>
                </a:solidFill>
                <a:latin typeface="Open Sans Light"/>
              </a:rPr>
              <a:t>Maryland Childcare License </a:t>
            </a:r>
          </a:p>
          <a:p>
            <a:pPr marL="604520" lvl="1" indent="-302260">
              <a:lnSpc>
                <a:spcPts val="3919"/>
              </a:lnSpc>
              <a:buFont typeface="Arial"/>
              <a:buChar char="•"/>
            </a:pPr>
            <a:r>
              <a:rPr lang="en-US" sz="2800" dirty="0">
                <a:solidFill>
                  <a:srgbClr val="000000"/>
                </a:solidFill>
                <a:latin typeface="Open Sans Light"/>
              </a:rPr>
              <a:t>Excels Certificate (only if you have this certification)</a:t>
            </a:r>
          </a:p>
          <a:p>
            <a:pPr marL="1061720" lvl="2" indent="-302260">
              <a:lnSpc>
                <a:spcPts val="3919"/>
              </a:lnSpc>
              <a:buFont typeface="Arial"/>
              <a:buChar char="•"/>
            </a:pPr>
            <a:r>
              <a:rPr lang="en-US" sz="2800" dirty="0">
                <a:solidFill>
                  <a:srgbClr val="000000"/>
                </a:solidFill>
                <a:latin typeface="Open Sans Light"/>
              </a:rPr>
              <a:t> (https://</a:t>
            </a:r>
            <a:r>
              <a:rPr lang="en-US" sz="2800" dirty="0" err="1">
                <a:solidFill>
                  <a:srgbClr val="000000"/>
                </a:solidFill>
                <a:latin typeface="Open Sans Light"/>
              </a:rPr>
              <a:t>marylandexcels.org</a:t>
            </a:r>
            <a:r>
              <a:rPr lang="en-US" sz="2800" dirty="0">
                <a:solidFill>
                  <a:srgbClr val="000000"/>
                </a:solidFill>
                <a:latin typeface="Open Sans Light"/>
              </a:rPr>
              <a:t>/)</a:t>
            </a:r>
          </a:p>
          <a:p>
            <a:pPr>
              <a:lnSpc>
                <a:spcPts val="3919"/>
              </a:lnSpc>
            </a:pPr>
            <a:endParaRPr lang="en-US" sz="2800" dirty="0">
              <a:solidFill>
                <a:srgbClr val="000000"/>
              </a:solidFill>
              <a:latin typeface="Open Sans Light"/>
            </a:endParaRPr>
          </a:p>
          <a:p>
            <a:pPr>
              <a:lnSpc>
                <a:spcPts val="3919"/>
              </a:lnSpc>
            </a:pPr>
            <a:r>
              <a:rPr lang="en-US" sz="2800" dirty="0">
                <a:solidFill>
                  <a:srgbClr val="4F6DB0"/>
                </a:solidFill>
                <a:latin typeface="Open Sans Light Bold"/>
              </a:rPr>
              <a:t>*</a:t>
            </a:r>
            <a:r>
              <a:rPr lang="en-US" sz="2400" dirty="0">
                <a:solidFill>
                  <a:srgbClr val="4F6DB0"/>
                </a:solidFill>
                <a:latin typeface="Open Sans Light Bold"/>
              </a:rPr>
              <a:t>File formatting accepted: JPEG, PDF, Word, Excel</a:t>
            </a:r>
          </a:p>
          <a:p>
            <a:pPr>
              <a:lnSpc>
                <a:spcPts val="3919"/>
              </a:lnSpc>
            </a:pPr>
            <a:r>
              <a:rPr lang="en-US" sz="2400" dirty="0">
                <a:solidFill>
                  <a:srgbClr val="4F6DB0"/>
                </a:solidFill>
                <a:latin typeface="Open Sans Light Bold"/>
              </a:rPr>
              <a:t>*After uploading the document, make sure to click “upload “</a:t>
            </a:r>
          </a:p>
          <a:p>
            <a:pPr>
              <a:lnSpc>
                <a:spcPts val="3919"/>
              </a:lnSpc>
            </a:pPr>
            <a:endParaRPr lang="en-US" sz="2400" dirty="0">
              <a:solidFill>
                <a:srgbClr val="4F6DB0"/>
              </a:solidFill>
              <a:latin typeface="Open Sans Light Bold"/>
            </a:endParaRPr>
          </a:p>
          <a:p>
            <a:pPr>
              <a:lnSpc>
                <a:spcPts val="3919"/>
              </a:lnSpc>
            </a:pPr>
            <a:endParaRPr lang="en-US" sz="2799" dirty="0">
              <a:solidFill>
                <a:srgbClr val="4F6DB0"/>
              </a:solidFill>
              <a:latin typeface="Open Sans Light Bo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4"/>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041379" y="8380730"/>
            <a:ext cx="1219981" cy="877570"/>
          </a:xfrm>
          <a:prstGeom prst="rect">
            <a:avLst/>
          </a:prstGeom>
        </p:spPr>
        <p:txBody>
          <a:bodyPr wrap="square" lIns="0" tIns="0" rIns="0" bIns="0" rtlCol="0" anchor="t">
            <a:spAutoFit/>
          </a:bodyPr>
          <a:lstStyle/>
          <a:p>
            <a:pPr algn="ctr">
              <a:lnSpc>
                <a:spcPts val="7280"/>
              </a:lnSpc>
            </a:pPr>
            <a:r>
              <a:rPr lang="en-US" sz="5200" dirty="0">
                <a:solidFill>
                  <a:srgbClr val="FFFFFF"/>
                </a:solidFill>
                <a:latin typeface="Clear Sans Regular"/>
              </a:rPr>
              <a:t>23</a:t>
            </a:r>
          </a:p>
        </p:txBody>
      </p:sp>
      <p:sp>
        <p:nvSpPr>
          <p:cNvPr id="7" name="TextBox 7"/>
          <p:cNvSpPr txBox="1"/>
          <p:nvPr/>
        </p:nvSpPr>
        <p:spPr>
          <a:xfrm>
            <a:off x="2399787" y="1970600"/>
            <a:ext cx="13447961" cy="1811020"/>
          </a:xfrm>
          <a:prstGeom prst="rect">
            <a:avLst/>
          </a:prstGeom>
        </p:spPr>
        <p:txBody>
          <a:bodyPr lIns="0" tIns="0" rIns="0" bIns="0" rtlCol="0" anchor="t">
            <a:spAutoFit/>
          </a:bodyPr>
          <a:lstStyle/>
          <a:p>
            <a:pPr algn="ctr">
              <a:lnSpc>
                <a:spcPts val="7279"/>
              </a:lnSpc>
            </a:pPr>
            <a:r>
              <a:rPr lang="en-US" sz="5200" dirty="0">
                <a:solidFill>
                  <a:srgbClr val="A6B440"/>
                </a:solidFill>
                <a:latin typeface="Open Sans Bold"/>
              </a:rPr>
              <a:t>Early Care and Education Initiative Grant</a:t>
            </a:r>
          </a:p>
          <a:p>
            <a:pPr algn="ctr">
              <a:lnSpc>
                <a:spcPts val="7280"/>
              </a:lnSpc>
            </a:pPr>
            <a:r>
              <a:rPr lang="en-US" sz="5199" dirty="0">
                <a:solidFill>
                  <a:srgbClr val="4F6DB0"/>
                </a:solidFill>
                <a:latin typeface="Open Sans Bold"/>
              </a:rPr>
              <a:t>Upload Documents</a:t>
            </a:r>
          </a:p>
        </p:txBody>
      </p:sp>
      <p:sp>
        <p:nvSpPr>
          <p:cNvPr id="8" name="TextBox 8"/>
          <p:cNvSpPr txBox="1"/>
          <p:nvPr/>
        </p:nvSpPr>
        <p:spPr>
          <a:xfrm>
            <a:off x="1533253" y="4486910"/>
            <a:ext cx="15221494" cy="967894"/>
          </a:xfrm>
          <a:prstGeom prst="rect">
            <a:avLst/>
          </a:prstGeom>
        </p:spPr>
        <p:txBody>
          <a:bodyPr lIns="0" tIns="0" rIns="0" bIns="0" rtlCol="0" anchor="t">
            <a:spAutoFit/>
          </a:bodyPr>
          <a:lstStyle/>
          <a:p>
            <a:pPr>
              <a:lnSpc>
                <a:spcPts val="3919"/>
              </a:lnSpc>
            </a:pPr>
            <a:endParaRPr lang="en-US" sz="2799" dirty="0">
              <a:solidFill>
                <a:srgbClr val="4F6DB0"/>
              </a:solidFill>
              <a:latin typeface="Open Sans Light Bold"/>
            </a:endParaRPr>
          </a:p>
          <a:p>
            <a:pPr>
              <a:lnSpc>
                <a:spcPts val="3919"/>
              </a:lnSpc>
            </a:pPr>
            <a:endParaRPr lang="en-US" sz="2799" dirty="0">
              <a:solidFill>
                <a:srgbClr val="4F6DB0"/>
              </a:solidFill>
              <a:latin typeface="Open Sans Light Bold"/>
            </a:endParaRPr>
          </a:p>
        </p:txBody>
      </p:sp>
      <p:pic>
        <p:nvPicPr>
          <p:cNvPr id="10" name="Picture 9" descr="Graphical user interface, application&#10;&#10;Description automatically generated">
            <a:extLst>
              <a:ext uri="{FF2B5EF4-FFF2-40B4-BE49-F238E27FC236}">
                <a16:creationId xmlns:a16="http://schemas.microsoft.com/office/drawing/2014/main" id="{CC4535D1-62C0-734A-9EAD-0664A7CF97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3836" y="4044615"/>
            <a:ext cx="6511009" cy="5686471"/>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807041E7-AC74-844A-A4F5-AC5692422E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3218" y="4029029"/>
            <a:ext cx="6539789" cy="5717644"/>
          </a:xfrm>
          <a:prstGeom prst="rect">
            <a:avLst/>
          </a:prstGeom>
        </p:spPr>
      </p:pic>
    </p:spTree>
    <p:extLst>
      <p:ext uri="{BB962C8B-B14F-4D97-AF65-F5344CB8AC3E}">
        <p14:creationId xmlns:p14="http://schemas.microsoft.com/office/powerpoint/2010/main" val="3953075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4"/>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068018" y="8380730"/>
            <a:ext cx="1219980" cy="864852"/>
          </a:xfrm>
          <a:prstGeom prst="rect">
            <a:avLst/>
          </a:prstGeom>
        </p:spPr>
        <p:txBody>
          <a:bodyPr wrap="square" lIns="0" tIns="0" rIns="0" bIns="0" rtlCol="0" anchor="t">
            <a:spAutoFit/>
          </a:bodyPr>
          <a:lstStyle/>
          <a:p>
            <a:pPr algn="ctr">
              <a:lnSpc>
                <a:spcPts val="7280"/>
              </a:lnSpc>
            </a:pPr>
            <a:r>
              <a:rPr lang="en-US" sz="5200" dirty="0">
                <a:solidFill>
                  <a:srgbClr val="FFFFFF"/>
                </a:solidFill>
                <a:latin typeface="Clear Sans Regular"/>
              </a:rPr>
              <a:t>24</a:t>
            </a:r>
          </a:p>
        </p:txBody>
      </p:sp>
      <p:sp>
        <p:nvSpPr>
          <p:cNvPr id="7" name="TextBox 7"/>
          <p:cNvSpPr txBox="1"/>
          <p:nvPr/>
        </p:nvSpPr>
        <p:spPr>
          <a:xfrm>
            <a:off x="2399787" y="1970600"/>
            <a:ext cx="13447961" cy="1811020"/>
          </a:xfrm>
          <a:prstGeom prst="rect">
            <a:avLst/>
          </a:prstGeom>
        </p:spPr>
        <p:txBody>
          <a:bodyPr lIns="0" tIns="0" rIns="0" bIns="0" rtlCol="0" anchor="t">
            <a:spAutoFit/>
          </a:bodyPr>
          <a:lstStyle/>
          <a:p>
            <a:pPr algn="ctr">
              <a:lnSpc>
                <a:spcPts val="7279"/>
              </a:lnSpc>
            </a:pPr>
            <a:r>
              <a:rPr lang="en-US" sz="5200" dirty="0">
                <a:solidFill>
                  <a:srgbClr val="A6B440"/>
                </a:solidFill>
                <a:latin typeface="Open Sans Bold"/>
              </a:rPr>
              <a:t>Early Care and Education Initiative Grant</a:t>
            </a:r>
          </a:p>
          <a:p>
            <a:pPr algn="ctr">
              <a:lnSpc>
                <a:spcPts val="7280"/>
              </a:lnSpc>
            </a:pPr>
            <a:r>
              <a:rPr lang="en-US" sz="5199" dirty="0">
                <a:solidFill>
                  <a:srgbClr val="4F6DB0"/>
                </a:solidFill>
                <a:latin typeface="Open Sans Bold"/>
              </a:rPr>
              <a:t>Upload Requirements</a:t>
            </a:r>
          </a:p>
        </p:txBody>
      </p:sp>
      <p:pic>
        <p:nvPicPr>
          <p:cNvPr id="14" name="Picture 13" descr="Graphical user interface, application, Teams&#10;&#10;Description automatically generated">
            <a:extLst>
              <a:ext uri="{FF2B5EF4-FFF2-40B4-BE49-F238E27FC236}">
                <a16:creationId xmlns:a16="http://schemas.microsoft.com/office/drawing/2014/main" id="{C7BA1448-AC43-C341-A3A1-A418DFD33C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3911056"/>
            <a:ext cx="5895746" cy="6033044"/>
          </a:xfrm>
          <a:prstGeom prst="rect">
            <a:avLst/>
          </a:prstGeom>
        </p:spPr>
      </p:pic>
    </p:spTree>
    <p:extLst>
      <p:ext uri="{BB962C8B-B14F-4D97-AF65-F5344CB8AC3E}">
        <p14:creationId xmlns:p14="http://schemas.microsoft.com/office/powerpoint/2010/main" val="3871441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4"/>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068017" y="8380730"/>
            <a:ext cx="1219981" cy="864852"/>
          </a:xfrm>
          <a:prstGeom prst="rect">
            <a:avLst/>
          </a:prstGeom>
        </p:spPr>
        <p:txBody>
          <a:bodyPr wrap="square" lIns="0" tIns="0" rIns="0" bIns="0" rtlCol="0" anchor="t">
            <a:spAutoFit/>
          </a:bodyPr>
          <a:lstStyle/>
          <a:p>
            <a:pPr algn="ctr">
              <a:lnSpc>
                <a:spcPts val="7280"/>
              </a:lnSpc>
            </a:pPr>
            <a:r>
              <a:rPr lang="en-US" sz="5200" dirty="0">
                <a:solidFill>
                  <a:srgbClr val="FFFFFF"/>
                </a:solidFill>
                <a:latin typeface="Clear Sans Regular"/>
              </a:rPr>
              <a:t>25</a:t>
            </a:r>
          </a:p>
        </p:txBody>
      </p:sp>
      <p:sp>
        <p:nvSpPr>
          <p:cNvPr id="7" name="TextBox 7"/>
          <p:cNvSpPr txBox="1"/>
          <p:nvPr/>
        </p:nvSpPr>
        <p:spPr>
          <a:xfrm>
            <a:off x="2420020" y="1918761"/>
            <a:ext cx="13447961" cy="1783950"/>
          </a:xfrm>
          <a:prstGeom prst="rect">
            <a:avLst/>
          </a:prstGeom>
        </p:spPr>
        <p:txBody>
          <a:bodyPr lIns="0" tIns="0" rIns="0" bIns="0" rtlCol="0" anchor="t">
            <a:spAutoFit/>
          </a:bodyPr>
          <a:lstStyle/>
          <a:p>
            <a:pPr algn="ctr">
              <a:lnSpc>
                <a:spcPts val="7279"/>
              </a:lnSpc>
            </a:pPr>
            <a:r>
              <a:rPr lang="en-US" sz="5200" dirty="0">
                <a:solidFill>
                  <a:srgbClr val="A6B440"/>
                </a:solidFill>
                <a:latin typeface="Open Sans Bold"/>
              </a:rPr>
              <a:t>Early Care and Education Initiative Grant</a:t>
            </a:r>
          </a:p>
          <a:p>
            <a:pPr algn="ctr">
              <a:lnSpc>
                <a:spcPts val="7280"/>
              </a:lnSpc>
            </a:pPr>
            <a:r>
              <a:rPr lang="en-US" sz="4400" dirty="0">
                <a:solidFill>
                  <a:srgbClr val="4F6DB0"/>
                </a:solidFill>
                <a:latin typeface="Open Sans Bold"/>
              </a:rPr>
              <a:t>Provider Consent, Confirmation &amp; Signature</a:t>
            </a:r>
          </a:p>
        </p:txBody>
      </p:sp>
      <p:sp>
        <p:nvSpPr>
          <p:cNvPr id="8" name="TextBox 8"/>
          <p:cNvSpPr txBox="1"/>
          <p:nvPr/>
        </p:nvSpPr>
        <p:spPr>
          <a:xfrm>
            <a:off x="1986752" y="3997535"/>
            <a:ext cx="14314495" cy="5075428"/>
          </a:xfrm>
          <a:prstGeom prst="rect">
            <a:avLst/>
          </a:prstGeom>
        </p:spPr>
        <p:txBody>
          <a:bodyPr lIns="0" tIns="0" rIns="0" bIns="0" rtlCol="0" anchor="t">
            <a:spAutoFit/>
          </a:bodyPr>
          <a:lstStyle/>
          <a:p>
            <a:pPr marL="302259" lvl="1">
              <a:lnSpc>
                <a:spcPts val="3919"/>
              </a:lnSpc>
            </a:pPr>
            <a:r>
              <a:rPr lang="en-US" sz="2800" dirty="0">
                <a:solidFill>
                  <a:srgbClr val="000000"/>
                </a:solidFill>
                <a:latin typeface="Open Sans Light"/>
              </a:rPr>
              <a:t>On this page you will need to enter the following information: </a:t>
            </a:r>
          </a:p>
          <a:p>
            <a:pPr marL="759459" lvl="1" indent="-457200">
              <a:lnSpc>
                <a:spcPts val="3919"/>
              </a:lnSpc>
              <a:buFontTx/>
              <a:buChar char="-"/>
            </a:pPr>
            <a:r>
              <a:rPr lang="en-US" sz="2800" dirty="0">
                <a:solidFill>
                  <a:srgbClr val="000000"/>
                </a:solidFill>
                <a:latin typeface="Open Sans Light"/>
              </a:rPr>
              <a:t>First Name </a:t>
            </a:r>
          </a:p>
          <a:p>
            <a:pPr marL="759459" lvl="1" indent="-457200">
              <a:lnSpc>
                <a:spcPts val="3919"/>
              </a:lnSpc>
              <a:buFontTx/>
              <a:buChar char="-"/>
            </a:pPr>
            <a:r>
              <a:rPr lang="en-US" sz="2800" dirty="0">
                <a:solidFill>
                  <a:srgbClr val="000000"/>
                </a:solidFill>
                <a:latin typeface="Open Sans Light"/>
              </a:rPr>
              <a:t>Last Name </a:t>
            </a:r>
          </a:p>
          <a:p>
            <a:pPr marL="759459" lvl="1" indent="-457200">
              <a:lnSpc>
                <a:spcPts val="3919"/>
              </a:lnSpc>
              <a:buFontTx/>
              <a:buChar char="-"/>
            </a:pPr>
            <a:r>
              <a:rPr lang="en-US" sz="2800" dirty="0">
                <a:solidFill>
                  <a:srgbClr val="000000"/>
                </a:solidFill>
                <a:latin typeface="Open Sans Light"/>
              </a:rPr>
              <a:t>E-mail </a:t>
            </a:r>
          </a:p>
          <a:p>
            <a:pPr marL="759459" lvl="1" indent="-457200">
              <a:lnSpc>
                <a:spcPts val="3919"/>
              </a:lnSpc>
              <a:buFontTx/>
              <a:buChar char="-"/>
            </a:pPr>
            <a:r>
              <a:rPr lang="en-US" sz="2800" dirty="0">
                <a:solidFill>
                  <a:srgbClr val="000000"/>
                </a:solidFill>
                <a:latin typeface="Open Sans Light"/>
              </a:rPr>
              <a:t>Draw or Type an electronic signature</a:t>
            </a:r>
          </a:p>
          <a:p>
            <a:pPr marL="759459" lvl="1" indent="-457200">
              <a:lnSpc>
                <a:spcPts val="3919"/>
              </a:lnSpc>
              <a:buFontTx/>
              <a:buChar char="-"/>
            </a:pPr>
            <a:endParaRPr lang="en-US" sz="2800" dirty="0">
              <a:solidFill>
                <a:srgbClr val="000000"/>
              </a:solidFill>
              <a:latin typeface="Open Sans Light"/>
            </a:endParaRPr>
          </a:p>
          <a:p>
            <a:pPr marL="302259" lvl="1">
              <a:lnSpc>
                <a:spcPts val="3919"/>
              </a:lnSpc>
            </a:pPr>
            <a:r>
              <a:rPr lang="en-US" sz="2800" b="1" dirty="0">
                <a:solidFill>
                  <a:srgbClr val="000000"/>
                </a:solidFill>
                <a:latin typeface="Open Sans Light"/>
              </a:rPr>
              <a:t>By completing and signing this page, you agree to the following</a:t>
            </a:r>
          </a:p>
          <a:p>
            <a:pPr marL="759459" lvl="1" indent="-457200">
              <a:lnSpc>
                <a:spcPts val="3919"/>
              </a:lnSpc>
              <a:buFontTx/>
              <a:buChar char="-"/>
            </a:pPr>
            <a:r>
              <a:rPr lang="en-US" sz="2800" dirty="0">
                <a:solidFill>
                  <a:srgbClr val="000000"/>
                </a:solidFill>
                <a:latin typeface="Open Sans Light"/>
              </a:rPr>
              <a:t>The information being provided on the report is true, correct and complete.</a:t>
            </a:r>
          </a:p>
          <a:p>
            <a:pPr marL="759459" lvl="1" indent="-457200">
              <a:lnSpc>
                <a:spcPts val="3919"/>
              </a:lnSpc>
              <a:buFontTx/>
              <a:buChar char="-"/>
            </a:pPr>
            <a:r>
              <a:rPr lang="en-US" sz="2800" dirty="0">
                <a:solidFill>
                  <a:srgbClr val="000000"/>
                </a:solidFill>
                <a:latin typeface="Open Sans Light"/>
              </a:rPr>
              <a:t>The County may contact you by telephone or e-mail </a:t>
            </a:r>
          </a:p>
          <a:p>
            <a:pPr>
              <a:lnSpc>
                <a:spcPts val="4759"/>
              </a:lnSpc>
            </a:pPr>
            <a:r>
              <a:rPr lang="en-US" sz="3399" dirty="0">
                <a:solidFill>
                  <a:srgbClr val="000000"/>
                </a:solidFill>
                <a:latin typeface="Open Sans Light"/>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3"/>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068018" y="8380730"/>
            <a:ext cx="1219980" cy="864852"/>
          </a:xfrm>
          <a:prstGeom prst="rect">
            <a:avLst/>
          </a:prstGeom>
        </p:spPr>
        <p:txBody>
          <a:bodyPr wrap="square" lIns="0" tIns="0" rIns="0" bIns="0" rtlCol="0" anchor="t">
            <a:spAutoFit/>
          </a:bodyPr>
          <a:lstStyle/>
          <a:p>
            <a:pPr algn="ctr">
              <a:lnSpc>
                <a:spcPts val="7280"/>
              </a:lnSpc>
            </a:pPr>
            <a:r>
              <a:rPr lang="en-US" sz="5200" dirty="0">
                <a:solidFill>
                  <a:srgbClr val="FFFFFF"/>
                </a:solidFill>
                <a:latin typeface="Clear Sans Regular"/>
              </a:rPr>
              <a:t>26</a:t>
            </a:r>
          </a:p>
        </p:txBody>
      </p:sp>
      <p:sp>
        <p:nvSpPr>
          <p:cNvPr id="7" name="TextBox 7"/>
          <p:cNvSpPr txBox="1"/>
          <p:nvPr/>
        </p:nvSpPr>
        <p:spPr>
          <a:xfrm>
            <a:off x="2420020" y="1918761"/>
            <a:ext cx="13447961" cy="1811020"/>
          </a:xfrm>
          <a:prstGeom prst="rect">
            <a:avLst/>
          </a:prstGeom>
        </p:spPr>
        <p:txBody>
          <a:bodyPr lIns="0" tIns="0" rIns="0" bIns="0" rtlCol="0" anchor="t">
            <a:spAutoFit/>
          </a:bodyPr>
          <a:lstStyle/>
          <a:p>
            <a:pPr algn="ctr">
              <a:lnSpc>
                <a:spcPts val="7279"/>
              </a:lnSpc>
            </a:pPr>
            <a:r>
              <a:rPr lang="en-US" sz="5200" dirty="0">
                <a:solidFill>
                  <a:srgbClr val="A6B440"/>
                </a:solidFill>
                <a:latin typeface="Open Sans Bold"/>
              </a:rPr>
              <a:t>Early Care and Education Initiative Grant</a:t>
            </a:r>
          </a:p>
          <a:p>
            <a:pPr algn="ctr">
              <a:lnSpc>
                <a:spcPts val="7280"/>
              </a:lnSpc>
            </a:pPr>
            <a:r>
              <a:rPr lang="en-US" sz="5199" dirty="0">
                <a:solidFill>
                  <a:srgbClr val="4F6DB0"/>
                </a:solidFill>
                <a:latin typeface="Open Sans Bold"/>
              </a:rPr>
              <a:t>Reminders</a:t>
            </a:r>
          </a:p>
        </p:txBody>
      </p:sp>
      <p:sp>
        <p:nvSpPr>
          <p:cNvPr id="8" name="TextBox 8"/>
          <p:cNvSpPr txBox="1"/>
          <p:nvPr/>
        </p:nvSpPr>
        <p:spPr>
          <a:xfrm>
            <a:off x="1028700" y="3997535"/>
            <a:ext cx="15659100" cy="5575565"/>
          </a:xfrm>
          <a:prstGeom prst="rect">
            <a:avLst/>
          </a:prstGeom>
        </p:spPr>
        <p:txBody>
          <a:bodyPr wrap="square" lIns="0" tIns="0" rIns="0" bIns="0" rtlCol="0" anchor="t">
            <a:spAutoFit/>
          </a:bodyPr>
          <a:lstStyle/>
          <a:p>
            <a:pPr marL="604519" lvl="1" indent="-302260">
              <a:lnSpc>
                <a:spcPts val="3919"/>
              </a:lnSpc>
              <a:buFont typeface="Arial"/>
              <a:buChar char="•"/>
            </a:pPr>
            <a:r>
              <a:rPr lang="en-US" sz="2400" dirty="0">
                <a:solidFill>
                  <a:srgbClr val="000000"/>
                </a:solidFill>
                <a:latin typeface="Open Sans Light"/>
              </a:rPr>
              <a:t>Report is due March 31, 2021</a:t>
            </a:r>
          </a:p>
          <a:p>
            <a:pPr marL="604519" lvl="1" indent="-302260">
              <a:lnSpc>
                <a:spcPts val="3919"/>
              </a:lnSpc>
              <a:buFont typeface="Arial"/>
              <a:buChar char="•"/>
            </a:pPr>
            <a:r>
              <a:rPr lang="en-US" sz="2400" b="1" i="1" dirty="0">
                <a:solidFill>
                  <a:srgbClr val="000000"/>
                </a:solidFill>
                <a:latin typeface="Open Sans Light"/>
              </a:rPr>
              <a:t>The County  will email a link for the final report to the contact person listed on the original application or you can use this link  </a:t>
            </a:r>
            <a:r>
              <a:rPr lang="en-US" sz="2400" i="1" dirty="0">
                <a:hlinkClick r:id="rId4"/>
              </a:rPr>
              <a:t>https://forms.montgomerycountymd.gov/f/Providergrantreport</a:t>
            </a:r>
            <a:r>
              <a:rPr lang="en-US" sz="2400" i="1" dirty="0"/>
              <a:t> </a:t>
            </a:r>
            <a:endParaRPr lang="en-US" sz="2400" b="1" i="1" dirty="0">
              <a:solidFill>
                <a:srgbClr val="000000"/>
              </a:solidFill>
              <a:latin typeface="Open Sans Light"/>
            </a:endParaRPr>
          </a:p>
          <a:p>
            <a:pPr marL="604519" lvl="1" indent="-302260">
              <a:lnSpc>
                <a:spcPts val="3919"/>
              </a:lnSpc>
              <a:buFont typeface="Arial"/>
              <a:buChar char="•"/>
            </a:pPr>
            <a:r>
              <a:rPr lang="en-US" sz="2400" dirty="0">
                <a:solidFill>
                  <a:srgbClr val="000000"/>
                </a:solidFill>
                <a:latin typeface="Open Sans Light"/>
              </a:rPr>
              <a:t>You are not able to save the application and come back to add information </a:t>
            </a:r>
          </a:p>
          <a:p>
            <a:pPr marL="604519" lvl="1" indent="-302260">
              <a:lnSpc>
                <a:spcPts val="3919"/>
              </a:lnSpc>
              <a:buFont typeface="Arial"/>
              <a:buChar char="•"/>
            </a:pPr>
            <a:r>
              <a:rPr lang="en-US" sz="2400" dirty="0">
                <a:solidFill>
                  <a:srgbClr val="000000"/>
                </a:solidFill>
                <a:latin typeface="Open Sans Light"/>
              </a:rPr>
              <a:t>Anything with a red asterisk (</a:t>
            </a:r>
            <a:r>
              <a:rPr lang="en-US" sz="2400" b="1" dirty="0">
                <a:solidFill>
                  <a:srgbClr val="C00000"/>
                </a:solidFill>
                <a:latin typeface="Open Sans Light"/>
              </a:rPr>
              <a:t>*</a:t>
            </a:r>
            <a:r>
              <a:rPr lang="en-US" sz="2400" dirty="0">
                <a:solidFill>
                  <a:srgbClr val="000000"/>
                </a:solidFill>
                <a:latin typeface="Open Sans Light"/>
              </a:rPr>
              <a:t>) must be filled out</a:t>
            </a:r>
          </a:p>
          <a:p>
            <a:pPr marL="604519" lvl="1" indent="-302260">
              <a:lnSpc>
                <a:spcPts val="3919"/>
              </a:lnSpc>
              <a:buFont typeface="Arial"/>
              <a:buChar char="•"/>
            </a:pPr>
            <a:r>
              <a:rPr lang="en-US" sz="2400" dirty="0">
                <a:solidFill>
                  <a:srgbClr val="000000"/>
                </a:solidFill>
                <a:latin typeface="Open Sans Light"/>
              </a:rPr>
              <a:t>Take screenshots of each page as it is completed in case there is a technical problem, including the signature and submit pages</a:t>
            </a:r>
          </a:p>
          <a:p>
            <a:pPr marL="604519" lvl="1" indent="-302260">
              <a:lnSpc>
                <a:spcPts val="3919"/>
              </a:lnSpc>
              <a:buFont typeface="Arial"/>
              <a:buChar char="•"/>
            </a:pPr>
            <a:r>
              <a:rPr lang="en-US" sz="2400" dirty="0">
                <a:solidFill>
                  <a:srgbClr val="000000"/>
                </a:solidFill>
                <a:latin typeface="Open Sans Light"/>
              </a:rPr>
              <a:t>This presentation will be posted on Non-Profit Montgomery website for your reference, along with an FAQ document</a:t>
            </a:r>
          </a:p>
          <a:p>
            <a:pPr marL="604520" lvl="1" indent="-302260">
              <a:lnSpc>
                <a:spcPts val="3919"/>
              </a:lnSpc>
              <a:buFont typeface="Arial"/>
              <a:buChar char="•"/>
            </a:pPr>
            <a:r>
              <a:rPr lang="en-US" sz="2400" dirty="0">
                <a:solidFill>
                  <a:srgbClr val="000000"/>
                </a:solidFill>
                <a:latin typeface="Open Sans Light"/>
              </a:rPr>
              <a:t>Do not wait until last minute to submit this report!  It is best to submit at least 24 hours ahead of the due date. </a:t>
            </a:r>
          </a:p>
          <a:p>
            <a:pPr>
              <a:lnSpc>
                <a:spcPts val="4759"/>
              </a:lnSpc>
            </a:pPr>
            <a:r>
              <a:rPr lang="en-US" sz="3399" dirty="0">
                <a:solidFill>
                  <a:srgbClr val="000000"/>
                </a:solidFill>
                <a:latin typeface="Open Sans Light"/>
              </a:rPr>
              <a:t> </a:t>
            </a:r>
          </a:p>
        </p:txBody>
      </p:sp>
    </p:spTree>
    <p:extLst>
      <p:ext uri="{BB962C8B-B14F-4D97-AF65-F5344CB8AC3E}">
        <p14:creationId xmlns:p14="http://schemas.microsoft.com/office/powerpoint/2010/main" val="1776410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3"/>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068018" y="8380730"/>
            <a:ext cx="1219980" cy="864852"/>
          </a:xfrm>
          <a:prstGeom prst="rect">
            <a:avLst/>
          </a:prstGeom>
        </p:spPr>
        <p:txBody>
          <a:bodyPr wrap="square" lIns="0" tIns="0" rIns="0" bIns="0" rtlCol="0" anchor="t">
            <a:spAutoFit/>
          </a:bodyPr>
          <a:lstStyle/>
          <a:p>
            <a:pPr algn="ctr">
              <a:lnSpc>
                <a:spcPts val="7280"/>
              </a:lnSpc>
            </a:pPr>
            <a:r>
              <a:rPr lang="en-US" sz="5200" dirty="0">
                <a:solidFill>
                  <a:srgbClr val="FFFFFF"/>
                </a:solidFill>
                <a:latin typeface="Clear Sans Regular"/>
              </a:rPr>
              <a:t>27</a:t>
            </a:r>
          </a:p>
        </p:txBody>
      </p:sp>
      <p:sp>
        <p:nvSpPr>
          <p:cNvPr id="7" name="TextBox 7"/>
          <p:cNvSpPr txBox="1"/>
          <p:nvPr/>
        </p:nvSpPr>
        <p:spPr>
          <a:xfrm>
            <a:off x="2420020" y="1918761"/>
            <a:ext cx="13447961" cy="650050"/>
          </a:xfrm>
          <a:prstGeom prst="rect">
            <a:avLst/>
          </a:prstGeom>
        </p:spPr>
        <p:txBody>
          <a:bodyPr lIns="0" tIns="0" rIns="0" bIns="0" rtlCol="0" anchor="t">
            <a:spAutoFit/>
          </a:bodyPr>
          <a:lstStyle/>
          <a:p>
            <a:pPr algn="ctr">
              <a:lnSpc>
                <a:spcPts val="4853"/>
              </a:lnSpc>
            </a:pPr>
            <a:r>
              <a:rPr lang="en-US" sz="5400" dirty="0">
                <a:solidFill>
                  <a:srgbClr val="A6B440"/>
                </a:solidFill>
                <a:latin typeface="Open Sans Bold"/>
              </a:rPr>
              <a:t>Early Care and Education Resources </a:t>
            </a:r>
          </a:p>
        </p:txBody>
      </p:sp>
      <p:sp>
        <p:nvSpPr>
          <p:cNvPr id="8" name="TextBox 8">
            <a:extLst>
              <a:ext uri="{FF2B5EF4-FFF2-40B4-BE49-F238E27FC236}">
                <a16:creationId xmlns:a16="http://schemas.microsoft.com/office/drawing/2014/main" id="{37A520EA-76BB-AA45-9F58-5A250AB4483B}"/>
              </a:ext>
            </a:extLst>
          </p:cNvPr>
          <p:cNvSpPr txBox="1"/>
          <p:nvPr/>
        </p:nvSpPr>
        <p:spPr>
          <a:xfrm>
            <a:off x="1676400" y="3162300"/>
            <a:ext cx="14478000" cy="7017306"/>
          </a:xfrm>
          <a:prstGeom prst="rect">
            <a:avLst/>
          </a:prstGeom>
        </p:spPr>
        <p:txBody>
          <a:bodyPr wrap="square" lIns="0" tIns="0" rIns="0" bIns="0" rtlCol="0" anchor="t">
            <a:spAutoFit/>
          </a:bodyPr>
          <a:lstStyle/>
          <a:p>
            <a:r>
              <a:rPr lang="en-US" sz="2400" b="1" dirty="0" err="1"/>
              <a:t>NonProfit</a:t>
            </a:r>
            <a:r>
              <a:rPr lang="en-US" sz="2400" b="1" dirty="0"/>
              <a:t> Montgomery ECE Resources</a:t>
            </a:r>
          </a:p>
          <a:p>
            <a:r>
              <a:rPr lang="en-US" sz="2400" dirty="0">
                <a:solidFill>
                  <a:srgbClr val="0070C0"/>
                </a:solidFill>
                <a:hlinkClick r:id="rId4"/>
              </a:rPr>
              <a:t>https://www.nonprofitmoco.org/ecei/</a:t>
            </a:r>
            <a:r>
              <a:rPr lang="en-US" sz="2400" dirty="0">
                <a:solidFill>
                  <a:srgbClr val="0070C0"/>
                </a:solidFill>
              </a:rPr>
              <a:t>  </a:t>
            </a:r>
          </a:p>
          <a:p>
            <a:r>
              <a:rPr lang="en-US" sz="2400" dirty="0">
                <a:solidFill>
                  <a:srgbClr val="002060"/>
                </a:solidFill>
              </a:rPr>
              <a:t>Technical assistance including one-on-one support, webinars, resources, and tools for providers</a:t>
            </a:r>
            <a:endParaRPr lang="en-US" sz="2400" dirty="0">
              <a:solidFill>
                <a:srgbClr val="0070C0"/>
              </a:solidFill>
            </a:endParaRPr>
          </a:p>
          <a:p>
            <a:endParaRPr lang="en-US" sz="2400" b="1" dirty="0"/>
          </a:p>
          <a:p>
            <a:r>
              <a:rPr lang="en-US" sz="2400" b="1" dirty="0"/>
              <a:t>Montgomery Moving Forward (MMF) ECE Online Resources + Workforce Advocacy Coalition </a:t>
            </a:r>
            <a:endParaRPr lang="en-US" sz="2400" dirty="0"/>
          </a:p>
          <a:p>
            <a:r>
              <a:rPr lang="en-US" sz="2400" u="sng" dirty="0">
                <a:hlinkClick r:id="rId5"/>
              </a:rPr>
              <a:t>https://www.nonprofitmoco.org/mmf/ece/</a:t>
            </a:r>
            <a:r>
              <a:rPr lang="en-US" sz="2400" dirty="0"/>
              <a:t> </a:t>
            </a:r>
          </a:p>
          <a:p>
            <a:r>
              <a:rPr lang="en-US" sz="2400" dirty="0"/>
              <a:t>Information about MMF’s work to support the ECE workforce and information about how to get involved in advocacy to support ECE at County, state, and federal levels </a:t>
            </a:r>
          </a:p>
          <a:p>
            <a:endParaRPr lang="en-US" sz="2400" b="1" dirty="0"/>
          </a:p>
          <a:p>
            <a:r>
              <a:rPr lang="en-US" sz="2400" b="1" dirty="0"/>
              <a:t>MMF ECE Toolkit</a:t>
            </a:r>
          </a:p>
          <a:p>
            <a:r>
              <a:rPr lang="en-US" sz="2400" dirty="0">
                <a:solidFill>
                  <a:srgbClr val="0070C0"/>
                </a:solidFill>
                <a:hlinkClick r:id="rId6"/>
              </a:rPr>
              <a:t>https://www.ecetoolkit.org/</a:t>
            </a:r>
            <a:endParaRPr lang="en-US" sz="2400" dirty="0">
              <a:solidFill>
                <a:srgbClr val="0070C0"/>
              </a:solidFill>
            </a:endParaRPr>
          </a:p>
          <a:p>
            <a:r>
              <a:rPr lang="en-US" sz="2400" dirty="0"/>
              <a:t> resource for employers in Montgomery County, Maryland. This Toolkit presents information and resources on what employers can do to support working parents with young children, including resources for parents</a:t>
            </a:r>
            <a:endParaRPr lang="en-US" sz="2400" dirty="0">
              <a:solidFill>
                <a:srgbClr val="0070C0"/>
              </a:solidFill>
            </a:endParaRPr>
          </a:p>
          <a:p>
            <a:endParaRPr lang="en-US" sz="2400" b="1" dirty="0"/>
          </a:p>
          <a:p>
            <a:r>
              <a:rPr lang="en-US" sz="2400" b="1" dirty="0"/>
              <a:t>Montgomery County Child Care Resource and Referral Center</a:t>
            </a:r>
            <a:endParaRPr lang="en-US" sz="2400" dirty="0"/>
          </a:p>
          <a:p>
            <a:r>
              <a:rPr lang="en-US" sz="2400" u="sng" dirty="0">
                <a:hlinkClick r:id="rId7"/>
              </a:rPr>
              <a:t>https://www.montgomerycountymd.gov/HHS-Program/CYF/MCCCRRC/Index.html</a:t>
            </a:r>
            <a:br>
              <a:rPr lang="en-US" sz="2400" u="sng" dirty="0"/>
            </a:br>
            <a:r>
              <a:rPr lang="en-US" sz="2400" dirty="0"/>
              <a:t>Assists parents in locating licensed childcare, provides resources for providers in both family care and centers, provides training for childcare professionals</a:t>
            </a:r>
          </a:p>
          <a:p>
            <a:endParaRPr lang="en-US" sz="2400" dirty="0">
              <a:solidFill>
                <a:srgbClr val="000000"/>
              </a:solidFill>
              <a:latin typeface="Open Sans Light"/>
            </a:endParaRPr>
          </a:p>
        </p:txBody>
      </p:sp>
    </p:spTree>
    <p:extLst>
      <p:ext uri="{BB962C8B-B14F-4D97-AF65-F5344CB8AC3E}">
        <p14:creationId xmlns:p14="http://schemas.microsoft.com/office/powerpoint/2010/main" val="1035931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3"/>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068018" y="8380730"/>
            <a:ext cx="1219980" cy="864852"/>
          </a:xfrm>
          <a:prstGeom prst="rect">
            <a:avLst/>
          </a:prstGeom>
        </p:spPr>
        <p:txBody>
          <a:bodyPr wrap="square" lIns="0" tIns="0" rIns="0" bIns="0" rtlCol="0" anchor="t">
            <a:spAutoFit/>
          </a:bodyPr>
          <a:lstStyle/>
          <a:p>
            <a:pPr algn="ctr">
              <a:lnSpc>
                <a:spcPts val="7280"/>
              </a:lnSpc>
            </a:pPr>
            <a:r>
              <a:rPr lang="en-US" sz="5200" dirty="0">
                <a:solidFill>
                  <a:srgbClr val="FFFFFF"/>
                </a:solidFill>
                <a:latin typeface="Clear Sans Regular"/>
              </a:rPr>
              <a:t>28</a:t>
            </a:r>
          </a:p>
        </p:txBody>
      </p:sp>
      <p:sp>
        <p:nvSpPr>
          <p:cNvPr id="7" name="TextBox 7"/>
          <p:cNvSpPr txBox="1"/>
          <p:nvPr/>
        </p:nvSpPr>
        <p:spPr>
          <a:xfrm>
            <a:off x="2420020" y="1918761"/>
            <a:ext cx="13447961" cy="650050"/>
          </a:xfrm>
          <a:prstGeom prst="rect">
            <a:avLst/>
          </a:prstGeom>
        </p:spPr>
        <p:txBody>
          <a:bodyPr lIns="0" tIns="0" rIns="0" bIns="0" rtlCol="0" anchor="t">
            <a:spAutoFit/>
          </a:bodyPr>
          <a:lstStyle/>
          <a:p>
            <a:pPr algn="ctr">
              <a:lnSpc>
                <a:spcPts val="4853"/>
              </a:lnSpc>
            </a:pPr>
            <a:r>
              <a:rPr lang="en-US" sz="5400" dirty="0">
                <a:solidFill>
                  <a:srgbClr val="A6B440"/>
                </a:solidFill>
                <a:latin typeface="Open Sans Bold"/>
              </a:rPr>
              <a:t>Early Care and Education Resources </a:t>
            </a:r>
          </a:p>
        </p:txBody>
      </p:sp>
      <p:sp>
        <p:nvSpPr>
          <p:cNvPr id="8" name="TextBox 8">
            <a:extLst>
              <a:ext uri="{FF2B5EF4-FFF2-40B4-BE49-F238E27FC236}">
                <a16:creationId xmlns:a16="http://schemas.microsoft.com/office/drawing/2014/main" id="{37A520EA-76BB-AA45-9F58-5A250AB4483B}"/>
              </a:ext>
            </a:extLst>
          </p:cNvPr>
          <p:cNvSpPr txBox="1"/>
          <p:nvPr/>
        </p:nvSpPr>
        <p:spPr>
          <a:xfrm>
            <a:off x="1676400" y="3162300"/>
            <a:ext cx="14478000" cy="5170646"/>
          </a:xfrm>
          <a:prstGeom prst="rect">
            <a:avLst/>
          </a:prstGeom>
        </p:spPr>
        <p:txBody>
          <a:bodyPr wrap="square" lIns="0" tIns="0" rIns="0" bIns="0" rtlCol="0" anchor="t">
            <a:spAutoFit/>
          </a:bodyPr>
          <a:lstStyle/>
          <a:p>
            <a:r>
              <a:rPr lang="en-US" sz="2400" b="1" dirty="0"/>
              <a:t>Maryland Family Network</a:t>
            </a:r>
            <a:endParaRPr lang="en-US" sz="2400" dirty="0"/>
          </a:p>
          <a:p>
            <a:r>
              <a:rPr lang="en-US" sz="2400" u="sng" dirty="0">
                <a:solidFill>
                  <a:srgbClr val="0070C0"/>
                </a:solidFill>
                <a:hlinkClick r:id="rId4"/>
              </a:rPr>
              <a:t>https://www.marylandfamilynetwork.org/for-providers</a:t>
            </a:r>
            <a:endParaRPr lang="en-US" sz="2400" u="sng" dirty="0">
              <a:solidFill>
                <a:srgbClr val="0070C0"/>
              </a:solidFill>
            </a:endParaRPr>
          </a:p>
          <a:p>
            <a:r>
              <a:rPr lang="en-US" sz="2400" dirty="0"/>
              <a:t>Statewide Network to address the needs of parents, childcare providers, and children. Network of Child Care Resource Centers offer training, mentoring, coaching, and other supports to Maryland’s childcare workforce</a:t>
            </a:r>
          </a:p>
          <a:p>
            <a:endParaRPr lang="en-US" sz="2400" b="1" dirty="0"/>
          </a:p>
          <a:p>
            <a:r>
              <a:rPr lang="en-US" sz="2400" b="1" dirty="0"/>
              <a:t>Maryland Family Child Care Association</a:t>
            </a:r>
            <a:endParaRPr lang="en-US" sz="2400" dirty="0"/>
          </a:p>
          <a:p>
            <a:r>
              <a:rPr lang="en-US" sz="2400" u="sng" dirty="0">
                <a:hlinkClick r:id="rId5"/>
              </a:rPr>
              <a:t>https://www.msfcca.org/</a:t>
            </a:r>
            <a:r>
              <a:rPr lang="en-US" sz="2400" dirty="0"/>
              <a:t>  </a:t>
            </a:r>
          </a:p>
          <a:p>
            <a:r>
              <a:rPr lang="en-US" sz="2400" dirty="0"/>
              <a:t>Aims to educate, unify and advocate to strengthen the profession of family childcare; enriching the lives of providers, children, families and communities.</a:t>
            </a:r>
          </a:p>
          <a:p>
            <a:endParaRPr lang="en-US" sz="2400" dirty="0"/>
          </a:p>
          <a:p>
            <a:r>
              <a:rPr lang="en-US" sz="2400" b="1" dirty="0"/>
              <a:t>Maryland State Child Care Association</a:t>
            </a:r>
            <a:r>
              <a:rPr lang="en-US" sz="2400" dirty="0"/>
              <a:t> </a:t>
            </a:r>
          </a:p>
          <a:p>
            <a:r>
              <a:rPr lang="en-US" sz="2400" u="sng" dirty="0">
                <a:hlinkClick r:id="rId6"/>
              </a:rPr>
              <a:t>https://mscca.org/</a:t>
            </a:r>
            <a:endParaRPr lang="en-US" sz="2400" u="sng" dirty="0"/>
          </a:p>
          <a:p>
            <a:r>
              <a:rPr lang="en-US" sz="2400" dirty="0"/>
              <a:t>Promotes the growth and development of professional licensed childcare and learning centers in Maryland</a:t>
            </a:r>
          </a:p>
          <a:p>
            <a:endParaRPr lang="en-US" sz="2400" dirty="0">
              <a:solidFill>
                <a:srgbClr val="000000"/>
              </a:solidFill>
              <a:latin typeface="Open Sans Light"/>
            </a:endParaRPr>
          </a:p>
        </p:txBody>
      </p:sp>
    </p:spTree>
    <p:extLst>
      <p:ext uri="{BB962C8B-B14F-4D97-AF65-F5344CB8AC3E}">
        <p14:creationId xmlns:p14="http://schemas.microsoft.com/office/powerpoint/2010/main" val="3150723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4"/>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439680" y="8380730"/>
            <a:ext cx="407640" cy="877570"/>
          </a:xfrm>
          <a:prstGeom prst="rect">
            <a:avLst/>
          </a:prstGeom>
        </p:spPr>
        <p:txBody>
          <a:bodyPr lIns="0" tIns="0" rIns="0" bIns="0" rtlCol="0" anchor="t">
            <a:spAutoFit/>
          </a:bodyPr>
          <a:lstStyle/>
          <a:p>
            <a:pPr algn="ctr">
              <a:lnSpc>
                <a:spcPts val="7280"/>
              </a:lnSpc>
            </a:pPr>
            <a:r>
              <a:rPr lang="en-US" sz="5200" dirty="0">
                <a:solidFill>
                  <a:srgbClr val="FFFFFF"/>
                </a:solidFill>
                <a:latin typeface="Clear Sans Regular"/>
              </a:rPr>
              <a:t>2</a:t>
            </a:r>
          </a:p>
        </p:txBody>
      </p:sp>
      <p:sp>
        <p:nvSpPr>
          <p:cNvPr id="7" name="TextBox 7"/>
          <p:cNvSpPr txBox="1"/>
          <p:nvPr/>
        </p:nvSpPr>
        <p:spPr>
          <a:xfrm>
            <a:off x="2399787" y="1970600"/>
            <a:ext cx="13447961" cy="1811020"/>
          </a:xfrm>
          <a:prstGeom prst="rect">
            <a:avLst/>
          </a:prstGeom>
        </p:spPr>
        <p:txBody>
          <a:bodyPr lIns="0" tIns="0" rIns="0" bIns="0" rtlCol="0" anchor="t">
            <a:spAutoFit/>
          </a:bodyPr>
          <a:lstStyle/>
          <a:p>
            <a:pPr algn="ctr">
              <a:lnSpc>
                <a:spcPts val="7279"/>
              </a:lnSpc>
            </a:pPr>
            <a:r>
              <a:rPr lang="en-US" sz="5200" dirty="0">
                <a:solidFill>
                  <a:srgbClr val="A6B440"/>
                </a:solidFill>
                <a:latin typeface="Open Sans Bold"/>
              </a:rPr>
              <a:t>Early Care and Education Initiative Grant</a:t>
            </a:r>
          </a:p>
          <a:p>
            <a:pPr algn="ctr">
              <a:lnSpc>
                <a:spcPts val="7280"/>
              </a:lnSpc>
            </a:pPr>
            <a:r>
              <a:rPr lang="en-US" sz="5199" dirty="0">
                <a:solidFill>
                  <a:srgbClr val="4F6DB0"/>
                </a:solidFill>
                <a:latin typeface="Open Sans Bold"/>
              </a:rPr>
              <a:t>General Reporting Requirements </a:t>
            </a:r>
            <a:r>
              <a:rPr lang="en-US" sz="5200" dirty="0">
                <a:solidFill>
                  <a:srgbClr val="4F6DB0"/>
                </a:solidFill>
                <a:latin typeface="Open Sans"/>
              </a:rPr>
              <a:t> </a:t>
            </a:r>
          </a:p>
        </p:txBody>
      </p:sp>
      <p:sp>
        <p:nvSpPr>
          <p:cNvPr id="8" name="TextBox 8"/>
          <p:cNvSpPr txBox="1"/>
          <p:nvPr/>
        </p:nvSpPr>
        <p:spPr>
          <a:xfrm>
            <a:off x="1513020" y="4049733"/>
            <a:ext cx="15221494" cy="5498621"/>
          </a:xfrm>
          <a:prstGeom prst="rect">
            <a:avLst/>
          </a:prstGeom>
        </p:spPr>
        <p:txBody>
          <a:bodyPr lIns="0" tIns="0" rIns="0" bIns="0" rtlCol="0" anchor="t">
            <a:spAutoFit/>
          </a:bodyPr>
          <a:lstStyle/>
          <a:p>
            <a:pPr>
              <a:lnSpc>
                <a:spcPts val="4759"/>
              </a:lnSpc>
            </a:pPr>
            <a:r>
              <a:rPr lang="en-US" sz="3400" dirty="0">
                <a:solidFill>
                  <a:srgbClr val="000000"/>
                </a:solidFill>
                <a:latin typeface="Open Sans Light"/>
              </a:rPr>
              <a:t>In accepting the ECEI Grant from Montgomery County, you agreed to the following: </a:t>
            </a:r>
          </a:p>
          <a:p>
            <a:pPr marL="734059" lvl="1" indent="-367030">
              <a:lnSpc>
                <a:spcPts val="4759"/>
              </a:lnSpc>
              <a:buFont typeface="Arial"/>
              <a:buChar char="•"/>
            </a:pPr>
            <a:r>
              <a:rPr lang="en-US" sz="3399" dirty="0">
                <a:solidFill>
                  <a:srgbClr val="000000"/>
                </a:solidFill>
                <a:latin typeface="Open Sans Light"/>
              </a:rPr>
              <a:t>The recipient will be able to reopen August 31, 2020 </a:t>
            </a:r>
          </a:p>
          <a:p>
            <a:pPr marL="734059" lvl="1" indent="-367030">
              <a:lnSpc>
                <a:spcPts val="4759"/>
              </a:lnSpc>
              <a:buFont typeface="Arial"/>
              <a:buChar char="•"/>
            </a:pPr>
            <a:r>
              <a:rPr lang="en-US" sz="3399" dirty="0">
                <a:solidFill>
                  <a:srgbClr val="000000"/>
                </a:solidFill>
                <a:latin typeface="Open Sans Light"/>
              </a:rPr>
              <a:t>The recipient can demonstrate significant financial loss cause directly or indirectly from COVID-19</a:t>
            </a:r>
          </a:p>
          <a:p>
            <a:pPr marL="734059" lvl="1" indent="-367030">
              <a:lnSpc>
                <a:spcPts val="4759"/>
              </a:lnSpc>
              <a:buFont typeface="Arial"/>
              <a:buChar char="•"/>
            </a:pPr>
            <a:r>
              <a:rPr lang="en-US" sz="3399" dirty="0">
                <a:solidFill>
                  <a:srgbClr val="000000"/>
                </a:solidFill>
                <a:latin typeface="Open Sans Light"/>
              </a:rPr>
              <a:t>The recipient must not use any of grant funds for expenses that are reimbursed by Federal or State government </a:t>
            </a:r>
          </a:p>
          <a:p>
            <a:pPr marL="734060" lvl="1" indent="-367030">
              <a:lnSpc>
                <a:spcPts val="4759"/>
              </a:lnSpc>
              <a:buFont typeface="Arial"/>
              <a:buChar char="•"/>
            </a:pPr>
            <a:r>
              <a:rPr lang="en-US" sz="3399" dirty="0">
                <a:solidFill>
                  <a:srgbClr val="000000"/>
                </a:solidFill>
                <a:latin typeface="Open Sans Light"/>
              </a:rPr>
              <a:t>No grant funds may be used to reimburse wages to an employee for any time the employee was eligible for unemployment insurance benefits.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3"/>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068018" y="8380730"/>
            <a:ext cx="1219980" cy="864852"/>
          </a:xfrm>
          <a:prstGeom prst="rect">
            <a:avLst/>
          </a:prstGeom>
        </p:spPr>
        <p:txBody>
          <a:bodyPr wrap="square" lIns="0" tIns="0" rIns="0" bIns="0" rtlCol="0" anchor="t">
            <a:spAutoFit/>
          </a:bodyPr>
          <a:lstStyle/>
          <a:p>
            <a:pPr algn="ctr">
              <a:lnSpc>
                <a:spcPts val="7280"/>
              </a:lnSpc>
            </a:pPr>
            <a:r>
              <a:rPr lang="en-US" sz="5200" dirty="0">
                <a:solidFill>
                  <a:srgbClr val="FFFFFF"/>
                </a:solidFill>
                <a:latin typeface="Clear Sans Regular"/>
              </a:rPr>
              <a:t>29</a:t>
            </a:r>
          </a:p>
        </p:txBody>
      </p:sp>
      <p:sp>
        <p:nvSpPr>
          <p:cNvPr id="7" name="TextBox 7"/>
          <p:cNvSpPr txBox="1"/>
          <p:nvPr/>
        </p:nvSpPr>
        <p:spPr>
          <a:xfrm>
            <a:off x="2420020" y="1918761"/>
            <a:ext cx="13447961" cy="650050"/>
          </a:xfrm>
          <a:prstGeom prst="rect">
            <a:avLst/>
          </a:prstGeom>
        </p:spPr>
        <p:txBody>
          <a:bodyPr lIns="0" tIns="0" rIns="0" bIns="0" rtlCol="0" anchor="t">
            <a:spAutoFit/>
          </a:bodyPr>
          <a:lstStyle/>
          <a:p>
            <a:pPr algn="ctr">
              <a:lnSpc>
                <a:spcPts val="4853"/>
              </a:lnSpc>
            </a:pPr>
            <a:r>
              <a:rPr lang="en-US" sz="5400" dirty="0">
                <a:solidFill>
                  <a:srgbClr val="A6B440"/>
                </a:solidFill>
                <a:latin typeface="Open Sans Bold"/>
              </a:rPr>
              <a:t>Other Business Resources </a:t>
            </a:r>
          </a:p>
        </p:txBody>
      </p:sp>
      <p:sp>
        <p:nvSpPr>
          <p:cNvPr id="8" name="TextBox 8">
            <a:extLst>
              <a:ext uri="{FF2B5EF4-FFF2-40B4-BE49-F238E27FC236}">
                <a16:creationId xmlns:a16="http://schemas.microsoft.com/office/drawing/2014/main" id="{37A520EA-76BB-AA45-9F58-5A250AB4483B}"/>
              </a:ext>
            </a:extLst>
          </p:cNvPr>
          <p:cNvSpPr txBox="1"/>
          <p:nvPr/>
        </p:nvSpPr>
        <p:spPr>
          <a:xfrm>
            <a:off x="1676400" y="3162300"/>
            <a:ext cx="14478000" cy="5539978"/>
          </a:xfrm>
          <a:prstGeom prst="rect">
            <a:avLst/>
          </a:prstGeom>
        </p:spPr>
        <p:txBody>
          <a:bodyPr wrap="square" lIns="0" tIns="0" rIns="0" bIns="0" rtlCol="0" anchor="t">
            <a:spAutoFit/>
          </a:bodyPr>
          <a:lstStyle/>
          <a:p>
            <a:r>
              <a:rPr lang="en-US" sz="2400" b="1" dirty="0"/>
              <a:t>MD SBDC</a:t>
            </a:r>
            <a:endParaRPr lang="en-US" sz="2400" dirty="0"/>
          </a:p>
          <a:p>
            <a:r>
              <a:rPr lang="en-US" sz="2400" u="sng" dirty="0">
                <a:solidFill>
                  <a:srgbClr val="0070C0"/>
                </a:solidFill>
                <a:hlinkClick r:id="rId4"/>
              </a:rPr>
              <a:t>http://www.mdsbdc.umd.edu/</a:t>
            </a:r>
            <a:endParaRPr lang="en-US" sz="2400" u="sng" dirty="0">
              <a:solidFill>
                <a:srgbClr val="0070C0"/>
              </a:solidFill>
            </a:endParaRPr>
          </a:p>
          <a:p>
            <a:r>
              <a:rPr lang="en-US" sz="2400" dirty="0"/>
              <a:t>Statewide Network that offers training and no cost 1-on-1 counseling to business owners. Service is available in English and  Spanish.</a:t>
            </a:r>
          </a:p>
          <a:p>
            <a:endParaRPr lang="en-US" sz="2400" b="1" dirty="0"/>
          </a:p>
          <a:p>
            <a:r>
              <a:rPr lang="en-US" sz="2400" b="1" dirty="0"/>
              <a:t>Women’s Business Center </a:t>
            </a:r>
            <a:endParaRPr lang="en-US" sz="2400" dirty="0"/>
          </a:p>
          <a:p>
            <a:r>
              <a:rPr lang="en-US" sz="2400" u="sng" dirty="0">
                <a:hlinkClick r:id="rId5"/>
              </a:rPr>
              <a:t>https://marylandwbc.org/</a:t>
            </a:r>
            <a:endParaRPr lang="en-US" sz="2400" u="sng" dirty="0"/>
          </a:p>
          <a:p>
            <a:r>
              <a:rPr lang="en-US" sz="2400" dirty="0"/>
              <a:t>Business Center that provides training and 1-on1 counseling to business owners. Service is available in English and Spanish. </a:t>
            </a:r>
          </a:p>
          <a:p>
            <a:endParaRPr lang="en-US" sz="2400" dirty="0"/>
          </a:p>
          <a:p>
            <a:r>
              <a:rPr lang="en-US" sz="2400" b="1" dirty="0"/>
              <a:t>Latino Economic Development Center </a:t>
            </a:r>
            <a:endParaRPr lang="en-US" sz="2400" dirty="0"/>
          </a:p>
          <a:p>
            <a:r>
              <a:rPr lang="en-US" sz="2400" u="sng" dirty="0">
                <a:hlinkClick r:id="rId6"/>
              </a:rPr>
              <a:t>https://www.ledcmetro.org/</a:t>
            </a:r>
            <a:endParaRPr lang="en-US" sz="2400" u="sng" dirty="0"/>
          </a:p>
          <a:p>
            <a:r>
              <a:rPr lang="en-US" sz="2400" dirty="0"/>
              <a:t>Development center that offers training and no cost 1-on-1 counseling to business owners. In addition, they provide business financing. Service is available in English and  Spanish.</a:t>
            </a:r>
          </a:p>
          <a:p>
            <a:endParaRPr lang="en-US" sz="2400" dirty="0">
              <a:solidFill>
                <a:srgbClr val="000000"/>
              </a:solidFill>
              <a:latin typeface="Open Sans Light"/>
            </a:endParaRPr>
          </a:p>
        </p:txBody>
      </p:sp>
    </p:spTree>
    <p:extLst>
      <p:ext uri="{BB962C8B-B14F-4D97-AF65-F5344CB8AC3E}">
        <p14:creationId xmlns:p14="http://schemas.microsoft.com/office/powerpoint/2010/main" val="349572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4"/>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068018" y="8380730"/>
            <a:ext cx="1219980" cy="877570"/>
          </a:xfrm>
          <a:prstGeom prst="rect">
            <a:avLst/>
          </a:prstGeom>
        </p:spPr>
        <p:txBody>
          <a:bodyPr wrap="square" lIns="0" tIns="0" rIns="0" bIns="0" rtlCol="0" anchor="t">
            <a:spAutoFit/>
          </a:bodyPr>
          <a:lstStyle/>
          <a:p>
            <a:pPr algn="ctr">
              <a:lnSpc>
                <a:spcPts val="7280"/>
              </a:lnSpc>
            </a:pPr>
            <a:r>
              <a:rPr lang="en-US" sz="5200" dirty="0">
                <a:solidFill>
                  <a:srgbClr val="FFFFFF"/>
                </a:solidFill>
                <a:latin typeface="Clear Sans Regular"/>
              </a:rPr>
              <a:t>30</a:t>
            </a:r>
          </a:p>
        </p:txBody>
      </p:sp>
      <p:sp>
        <p:nvSpPr>
          <p:cNvPr id="7" name="TextBox 7"/>
          <p:cNvSpPr txBox="1"/>
          <p:nvPr/>
        </p:nvSpPr>
        <p:spPr>
          <a:xfrm>
            <a:off x="1794271" y="1754364"/>
            <a:ext cx="14699456" cy="1533525"/>
          </a:xfrm>
          <a:prstGeom prst="rect">
            <a:avLst/>
          </a:prstGeom>
        </p:spPr>
        <p:txBody>
          <a:bodyPr lIns="0" tIns="0" rIns="0" bIns="0" rtlCol="0" anchor="t">
            <a:spAutoFit/>
          </a:bodyPr>
          <a:lstStyle/>
          <a:p>
            <a:pPr algn="ctr">
              <a:lnSpc>
                <a:spcPts val="12599"/>
              </a:lnSpc>
            </a:pPr>
            <a:r>
              <a:rPr lang="en-US" sz="9000" dirty="0">
                <a:solidFill>
                  <a:srgbClr val="A6B440"/>
                </a:solidFill>
                <a:latin typeface="Open Sans Extra Bold"/>
              </a:rPr>
              <a:t>We are here to help you! </a:t>
            </a:r>
          </a:p>
        </p:txBody>
      </p:sp>
      <p:sp>
        <p:nvSpPr>
          <p:cNvPr id="8" name="TextBox 8"/>
          <p:cNvSpPr txBox="1"/>
          <p:nvPr/>
        </p:nvSpPr>
        <p:spPr>
          <a:xfrm>
            <a:off x="2847618" y="3382143"/>
            <a:ext cx="12592762" cy="1720876"/>
          </a:xfrm>
          <a:prstGeom prst="rect">
            <a:avLst/>
          </a:prstGeom>
        </p:spPr>
        <p:txBody>
          <a:bodyPr lIns="0" tIns="0" rIns="0" bIns="0" rtlCol="0" anchor="t">
            <a:spAutoFit/>
          </a:bodyPr>
          <a:lstStyle/>
          <a:p>
            <a:pPr algn="ctr">
              <a:lnSpc>
                <a:spcPts val="4588"/>
              </a:lnSpc>
            </a:pPr>
            <a:r>
              <a:rPr lang="en-US" sz="2800" dirty="0">
                <a:solidFill>
                  <a:srgbClr val="000000"/>
                </a:solidFill>
                <a:latin typeface="Open Sans"/>
              </a:rPr>
              <a:t>Non-Profit Montgomery is providing FREE technical assistance to </a:t>
            </a:r>
          </a:p>
          <a:p>
            <a:pPr algn="ctr">
              <a:lnSpc>
                <a:spcPts val="4588"/>
              </a:lnSpc>
            </a:pPr>
            <a:r>
              <a:rPr lang="en-US" sz="2800" dirty="0">
                <a:solidFill>
                  <a:srgbClr val="000000"/>
                </a:solidFill>
                <a:latin typeface="Open Sans"/>
              </a:rPr>
              <a:t>Child Care Centers  </a:t>
            </a:r>
          </a:p>
          <a:p>
            <a:pPr algn="ctr">
              <a:lnSpc>
                <a:spcPts val="4588"/>
              </a:lnSpc>
            </a:pPr>
            <a:r>
              <a:rPr lang="en-US" sz="2800" dirty="0">
                <a:solidFill>
                  <a:srgbClr val="000000"/>
                </a:solidFill>
                <a:latin typeface="Open Sans"/>
              </a:rPr>
              <a:t>Available in English &amp; Spanish</a:t>
            </a:r>
          </a:p>
        </p:txBody>
      </p:sp>
      <p:sp>
        <p:nvSpPr>
          <p:cNvPr id="9" name="TextBox 9"/>
          <p:cNvSpPr txBox="1"/>
          <p:nvPr/>
        </p:nvSpPr>
        <p:spPr>
          <a:xfrm>
            <a:off x="4069518" y="5197273"/>
            <a:ext cx="10148962" cy="1805302"/>
          </a:xfrm>
          <a:prstGeom prst="rect">
            <a:avLst/>
          </a:prstGeom>
        </p:spPr>
        <p:txBody>
          <a:bodyPr wrap="square" lIns="0" tIns="0" rIns="0" bIns="0" rtlCol="0" anchor="t">
            <a:spAutoFit/>
          </a:bodyPr>
          <a:lstStyle/>
          <a:p>
            <a:pPr algn="ctr">
              <a:lnSpc>
                <a:spcPts val="4759"/>
              </a:lnSpc>
            </a:pPr>
            <a:r>
              <a:rPr lang="en-US" sz="3200" dirty="0">
                <a:solidFill>
                  <a:srgbClr val="4F6DB0"/>
                </a:solidFill>
                <a:latin typeface="Open Sans Light Bold"/>
              </a:rPr>
              <a:t>E-mail: </a:t>
            </a:r>
            <a:r>
              <a:rPr lang="en-US" sz="3200" dirty="0" err="1">
                <a:solidFill>
                  <a:srgbClr val="4F6DB0"/>
                </a:solidFill>
                <a:latin typeface="Open Sans Light Bold"/>
              </a:rPr>
              <a:t>ecei.relief@gmail.com</a:t>
            </a:r>
            <a:endParaRPr lang="en-US" sz="3200" dirty="0">
              <a:solidFill>
                <a:srgbClr val="4F6DB0"/>
              </a:solidFill>
              <a:latin typeface="Open Sans Light Bold"/>
            </a:endParaRPr>
          </a:p>
          <a:p>
            <a:pPr algn="ctr">
              <a:lnSpc>
                <a:spcPts val="4759"/>
              </a:lnSpc>
            </a:pPr>
            <a:r>
              <a:rPr lang="en-US" sz="3200" dirty="0">
                <a:solidFill>
                  <a:srgbClr val="4F6DB0"/>
                </a:solidFill>
                <a:latin typeface="Open Sans Light Bold"/>
              </a:rPr>
              <a:t>Phone: 301-349-6373</a:t>
            </a:r>
          </a:p>
          <a:p>
            <a:pPr algn="ctr">
              <a:lnSpc>
                <a:spcPts val="4759"/>
              </a:lnSpc>
            </a:pPr>
            <a:r>
              <a:rPr lang="en-US" sz="3200" dirty="0">
                <a:solidFill>
                  <a:srgbClr val="4F6DB0"/>
                </a:solidFill>
                <a:latin typeface="Open Sans Light Bold"/>
              </a:rPr>
              <a:t>Website: https://</a:t>
            </a:r>
            <a:r>
              <a:rPr lang="en-US" sz="3200" dirty="0" err="1">
                <a:solidFill>
                  <a:srgbClr val="4F6DB0"/>
                </a:solidFill>
                <a:latin typeface="Open Sans Light Bold"/>
              </a:rPr>
              <a:t>www.nonprofitmoco.org</a:t>
            </a:r>
            <a:r>
              <a:rPr lang="en-US" sz="3200" dirty="0">
                <a:solidFill>
                  <a:srgbClr val="4F6DB0"/>
                </a:solidFill>
                <a:latin typeface="Open Sans Light Bold"/>
              </a:rPr>
              <a:t>/</a:t>
            </a:r>
            <a:r>
              <a:rPr lang="en-US" sz="3200" dirty="0" err="1">
                <a:solidFill>
                  <a:srgbClr val="4F6DB0"/>
                </a:solidFill>
                <a:latin typeface="Open Sans Light Bold"/>
              </a:rPr>
              <a:t>ecei</a:t>
            </a:r>
            <a:r>
              <a:rPr lang="en-US" sz="3200" dirty="0">
                <a:solidFill>
                  <a:srgbClr val="4F6DB0"/>
                </a:solidFill>
                <a:latin typeface="Open Sans Light Bold"/>
              </a:rPr>
              <a:t>/</a:t>
            </a:r>
          </a:p>
        </p:txBody>
      </p:sp>
      <p:sp>
        <p:nvSpPr>
          <p:cNvPr id="10" name="TextBox 10"/>
          <p:cNvSpPr txBox="1"/>
          <p:nvPr/>
        </p:nvSpPr>
        <p:spPr>
          <a:xfrm>
            <a:off x="3838685" y="7559616"/>
            <a:ext cx="10610627" cy="574196"/>
          </a:xfrm>
          <a:prstGeom prst="rect">
            <a:avLst/>
          </a:prstGeom>
        </p:spPr>
        <p:txBody>
          <a:bodyPr wrap="square" lIns="0" tIns="0" rIns="0" bIns="0" rtlCol="0" anchor="t">
            <a:spAutoFit/>
          </a:bodyPr>
          <a:lstStyle/>
          <a:p>
            <a:pPr algn="ctr">
              <a:lnSpc>
                <a:spcPts val="4759"/>
              </a:lnSpc>
            </a:pPr>
            <a:r>
              <a:rPr lang="en-US" sz="3400" dirty="0">
                <a:solidFill>
                  <a:srgbClr val="A6B440"/>
                </a:solidFill>
                <a:latin typeface="Open Sans Light Bold"/>
              </a:rPr>
              <a:t>Friday, February 26, 12:00 PM</a:t>
            </a:r>
          </a:p>
        </p:txBody>
      </p:sp>
      <p:sp>
        <p:nvSpPr>
          <p:cNvPr id="11" name="TextBox 8">
            <a:extLst>
              <a:ext uri="{FF2B5EF4-FFF2-40B4-BE49-F238E27FC236}">
                <a16:creationId xmlns:a16="http://schemas.microsoft.com/office/drawing/2014/main" id="{D4930103-F6FE-A747-B6AE-A06EA0E23A03}"/>
              </a:ext>
            </a:extLst>
          </p:cNvPr>
          <p:cNvSpPr txBox="1"/>
          <p:nvPr/>
        </p:nvSpPr>
        <p:spPr>
          <a:xfrm>
            <a:off x="2399787" y="8704302"/>
            <a:ext cx="12592762" cy="1107996"/>
          </a:xfrm>
          <a:prstGeom prst="rect">
            <a:avLst/>
          </a:prstGeom>
        </p:spPr>
        <p:txBody>
          <a:bodyPr lIns="0" tIns="0" rIns="0" bIns="0" rtlCol="0" anchor="t">
            <a:spAutoFit/>
          </a:bodyPr>
          <a:lstStyle/>
          <a:p>
            <a:pPr algn="ctr"/>
            <a:r>
              <a:rPr lang="en-US" sz="2400" dirty="0">
                <a:solidFill>
                  <a:srgbClr val="000000"/>
                </a:solidFill>
                <a:latin typeface="Open Sans"/>
              </a:rPr>
              <a:t>Women’s Business Center is providing FREE technical assistance  </a:t>
            </a:r>
          </a:p>
          <a:p>
            <a:pPr algn="ctr"/>
            <a:r>
              <a:rPr lang="en-US" sz="2400" dirty="0">
                <a:solidFill>
                  <a:srgbClr val="000000"/>
                </a:solidFill>
                <a:latin typeface="Open Sans"/>
              </a:rPr>
              <a:t>For Family Childcares</a:t>
            </a:r>
          </a:p>
          <a:p>
            <a:pPr algn="ctr"/>
            <a:r>
              <a:rPr lang="en-US" sz="2400" dirty="0">
                <a:solidFill>
                  <a:srgbClr val="000000"/>
                </a:solidFill>
                <a:latin typeface="Open Sans"/>
              </a:rPr>
              <a:t>Martha Jimenez – </a:t>
            </a:r>
            <a:r>
              <a:rPr lang="en-US" sz="2400" dirty="0" err="1"/>
              <a:t>martha@marylandwbc.org</a:t>
            </a:r>
            <a:endParaRPr lang="en-US" sz="2400" dirty="0">
              <a:solidFill>
                <a:srgbClr val="000000"/>
              </a:solidFill>
              <a:latin typeface="Open Sans"/>
            </a:endParaRPr>
          </a:p>
        </p:txBody>
      </p:sp>
      <p:pic>
        <p:nvPicPr>
          <p:cNvPr id="12" name="Picture 7">
            <a:extLst>
              <a:ext uri="{FF2B5EF4-FFF2-40B4-BE49-F238E27FC236}">
                <a16:creationId xmlns:a16="http://schemas.microsoft.com/office/drawing/2014/main" id="{BA7EE03D-8276-AB41-9EA3-72980D64A340}"/>
              </a:ext>
            </a:extLst>
          </p:cNvPr>
          <p:cNvPicPr>
            <a:picLocks noChangeAspect="1"/>
          </p:cNvPicPr>
          <p:nvPr/>
        </p:nvPicPr>
        <p:blipFill>
          <a:blip r:embed="rId5"/>
          <a:srcRect/>
          <a:stretch>
            <a:fillRect/>
          </a:stretch>
        </p:blipFill>
        <p:spPr>
          <a:xfrm>
            <a:off x="1500973" y="8844168"/>
            <a:ext cx="2337712" cy="9350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3"/>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451958" y="8380730"/>
            <a:ext cx="383084" cy="877570"/>
          </a:xfrm>
          <a:prstGeom prst="rect">
            <a:avLst/>
          </a:prstGeom>
        </p:spPr>
        <p:txBody>
          <a:bodyPr lIns="0" tIns="0" rIns="0" bIns="0" rtlCol="0" anchor="t">
            <a:spAutoFit/>
          </a:bodyPr>
          <a:lstStyle/>
          <a:p>
            <a:pPr algn="ctr">
              <a:lnSpc>
                <a:spcPts val="7280"/>
              </a:lnSpc>
            </a:pPr>
            <a:r>
              <a:rPr lang="en-US" sz="5200" dirty="0">
                <a:solidFill>
                  <a:srgbClr val="FFFFFF"/>
                </a:solidFill>
                <a:latin typeface="Clear Sans Regular"/>
              </a:rPr>
              <a:t>3</a:t>
            </a:r>
          </a:p>
        </p:txBody>
      </p:sp>
      <p:sp>
        <p:nvSpPr>
          <p:cNvPr id="7" name="TextBox 7"/>
          <p:cNvSpPr txBox="1"/>
          <p:nvPr/>
        </p:nvSpPr>
        <p:spPr>
          <a:xfrm>
            <a:off x="2399787" y="1970600"/>
            <a:ext cx="13447961" cy="1811020"/>
          </a:xfrm>
          <a:prstGeom prst="rect">
            <a:avLst/>
          </a:prstGeom>
        </p:spPr>
        <p:txBody>
          <a:bodyPr lIns="0" tIns="0" rIns="0" bIns="0" rtlCol="0" anchor="t">
            <a:spAutoFit/>
          </a:bodyPr>
          <a:lstStyle/>
          <a:p>
            <a:pPr algn="ctr">
              <a:lnSpc>
                <a:spcPts val="7279"/>
              </a:lnSpc>
            </a:pPr>
            <a:r>
              <a:rPr lang="en-US" sz="5200" dirty="0">
                <a:solidFill>
                  <a:srgbClr val="A6B440"/>
                </a:solidFill>
                <a:latin typeface="Open Sans Bold"/>
              </a:rPr>
              <a:t>Early Care and Education Initiative Grant</a:t>
            </a:r>
          </a:p>
          <a:p>
            <a:pPr algn="ctr">
              <a:lnSpc>
                <a:spcPts val="7280"/>
              </a:lnSpc>
            </a:pPr>
            <a:r>
              <a:rPr lang="en-US" sz="5199" dirty="0">
                <a:solidFill>
                  <a:srgbClr val="4F6DB0"/>
                </a:solidFill>
                <a:latin typeface="Open Sans Bold"/>
              </a:rPr>
              <a:t>Reporting Requirements </a:t>
            </a:r>
            <a:r>
              <a:rPr lang="en-US" sz="5200" dirty="0">
                <a:solidFill>
                  <a:srgbClr val="4F6DB0"/>
                </a:solidFill>
                <a:latin typeface="Open Sans"/>
              </a:rPr>
              <a:t> </a:t>
            </a:r>
          </a:p>
        </p:txBody>
      </p:sp>
      <p:sp>
        <p:nvSpPr>
          <p:cNvPr id="8" name="TextBox 8"/>
          <p:cNvSpPr txBox="1"/>
          <p:nvPr/>
        </p:nvSpPr>
        <p:spPr>
          <a:xfrm>
            <a:off x="1533253" y="3754153"/>
            <a:ext cx="14314495" cy="6729727"/>
          </a:xfrm>
          <a:prstGeom prst="rect">
            <a:avLst/>
          </a:prstGeom>
        </p:spPr>
        <p:txBody>
          <a:bodyPr lIns="0" tIns="0" rIns="0" bIns="0" rtlCol="0" anchor="t">
            <a:spAutoFit/>
          </a:bodyPr>
          <a:lstStyle/>
          <a:p>
            <a:pPr>
              <a:lnSpc>
                <a:spcPts val="4759"/>
              </a:lnSpc>
            </a:pPr>
            <a:endParaRPr lang="en-US" sz="3400" dirty="0">
              <a:solidFill>
                <a:srgbClr val="000000"/>
              </a:solidFill>
              <a:latin typeface="Open Sans Light"/>
            </a:endParaRPr>
          </a:p>
          <a:p>
            <a:pPr>
              <a:lnSpc>
                <a:spcPts val="4759"/>
              </a:lnSpc>
            </a:pPr>
            <a:r>
              <a:rPr lang="en-US" sz="3400" dirty="0">
                <a:solidFill>
                  <a:srgbClr val="000000"/>
                </a:solidFill>
                <a:latin typeface="Open Sans Light"/>
              </a:rPr>
              <a:t>As a grant recipient, you are also required to provide:</a:t>
            </a:r>
          </a:p>
          <a:p>
            <a:pPr>
              <a:lnSpc>
                <a:spcPts val="4759"/>
              </a:lnSpc>
            </a:pPr>
            <a:endParaRPr lang="en-US" sz="3400" dirty="0">
              <a:solidFill>
                <a:srgbClr val="000000"/>
              </a:solidFill>
              <a:latin typeface="Open Sans Light"/>
            </a:endParaRPr>
          </a:p>
          <a:p>
            <a:pPr marL="734059" lvl="1" indent="-367030">
              <a:lnSpc>
                <a:spcPts val="4759"/>
              </a:lnSpc>
              <a:buFont typeface="Arial"/>
              <a:buChar char="•"/>
            </a:pPr>
            <a:r>
              <a:rPr lang="en-US" sz="3399" dirty="0">
                <a:solidFill>
                  <a:srgbClr val="000000"/>
                </a:solidFill>
                <a:latin typeface="Open Sans Light"/>
              </a:rPr>
              <a:t>Two (2) operational reports</a:t>
            </a:r>
          </a:p>
          <a:p>
            <a:pPr>
              <a:lnSpc>
                <a:spcPts val="4759"/>
              </a:lnSpc>
            </a:pPr>
            <a:endParaRPr lang="en-US" sz="3399" dirty="0">
              <a:solidFill>
                <a:srgbClr val="000000"/>
              </a:solidFill>
              <a:latin typeface="Open Sans Light"/>
            </a:endParaRPr>
          </a:p>
          <a:p>
            <a:pPr marL="1468119" lvl="2" indent="-489373">
              <a:lnSpc>
                <a:spcPts val="4759"/>
              </a:lnSpc>
              <a:buFont typeface="Arial"/>
              <a:buChar char="⚬"/>
            </a:pPr>
            <a:r>
              <a:rPr lang="en-US" sz="3399" dirty="0">
                <a:solidFill>
                  <a:srgbClr val="000000"/>
                </a:solidFill>
                <a:latin typeface="Open Sans Light Bold"/>
              </a:rPr>
              <a:t>Due December 31, 2020 </a:t>
            </a:r>
          </a:p>
          <a:p>
            <a:pPr>
              <a:lnSpc>
                <a:spcPts val="4759"/>
              </a:lnSpc>
            </a:pPr>
            <a:endParaRPr lang="en-US" sz="3399" dirty="0">
              <a:solidFill>
                <a:srgbClr val="000000"/>
              </a:solidFill>
              <a:latin typeface="Open Sans Light Bold"/>
            </a:endParaRPr>
          </a:p>
          <a:p>
            <a:pPr marL="1468119" lvl="2" indent="-489373">
              <a:lnSpc>
                <a:spcPts val="4759"/>
              </a:lnSpc>
              <a:buFont typeface="Arial"/>
              <a:buChar char="⚬"/>
            </a:pPr>
            <a:r>
              <a:rPr lang="en-US" sz="3399" dirty="0">
                <a:latin typeface="Open Sans Light Bold"/>
              </a:rPr>
              <a:t>Due March 31, 2021</a:t>
            </a:r>
          </a:p>
          <a:p>
            <a:pPr>
              <a:lnSpc>
                <a:spcPts val="4759"/>
              </a:lnSpc>
            </a:pPr>
            <a:endParaRPr lang="en-US" sz="3399" dirty="0">
              <a:solidFill>
                <a:srgbClr val="FF1616"/>
              </a:solidFill>
              <a:latin typeface="Open Sans Light Bold"/>
            </a:endParaRPr>
          </a:p>
          <a:p>
            <a:pPr>
              <a:lnSpc>
                <a:spcPts val="4759"/>
              </a:lnSpc>
            </a:pPr>
            <a:endParaRPr lang="en-US" sz="3399" dirty="0">
              <a:solidFill>
                <a:srgbClr val="FF1616"/>
              </a:solidFill>
              <a:latin typeface="Open Sans Light Bold"/>
            </a:endParaRPr>
          </a:p>
          <a:p>
            <a:pPr>
              <a:lnSpc>
                <a:spcPts val="4759"/>
              </a:lnSpc>
            </a:pPr>
            <a:r>
              <a:rPr lang="en-US" sz="3399" dirty="0">
                <a:solidFill>
                  <a:srgbClr val="000000"/>
                </a:solidFill>
                <a:latin typeface="Open Sans Light"/>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4"/>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451958" y="8380730"/>
            <a:ext cx="383084" cy="864852"/>
          </a:xfrm>
          <a:prstGeom prst="rect">
            <a:avLst/>
          </a:prstGeom>
        </p:spPr>
        <p:txBody>
          <a:bodyPr lIns="0" tIns="0" rIns="0" bIns="0" rtlCol="0" anchor="t">
            <a:spAutoFit/>
          </a:bodyPr>
          <a:lstStyle/>
          <a:p>
            <a:pPr algn="ctr">
              <a:lnSpc>
                <a:spcPts val="7280"/>
              </a:lnSpc>
            </a:pPr>
            <a:r>
              <a:rPr lang="en-US" sz="5200" dirty="0">
                <a:solidFill>
                  <a:srgbClr val="FFFFFF"/>
                </a:solidFill>
                <a:latin typeface="Clear Sans Regular"/>
              </a:rPr>
              <a:t>4</a:t>
            </a:r>
          </a:p>
        </p:txBody>
      </p:sp>
      <p:sp>
        <p:nvSpPr>
          <p:cNvPr id="7" name="TextBox 7"/>
          <p:cNvSpPr txBox="1"/>
          <p:nvPr/>
        </p:nvSpPr>
        <p:spPr>
          <a:xfrm>
            <a:off x="2399787" y="1970600"/>
            <a:ext cx="13447961" cy="1811020"/>
          </a:xfrm>
          <a:prstGeom prst="rect">
            <a:avLst/>
          </a:prstGeom>
        </p:spPr>
        <p:txBody>
          <a:bodyPr lIns="0" tIns="0" rIns="0" bIns="0" rtlCol="0" anchor="t">
            <a:spAutoFit/>
          </a:bodyPr>
          <a:lstStyle/>
          <a:p>
            <a:pPr algn="ctr">
              <a:lnSpc>
                <a:spcPts val="7279"/>
              </a:lnSpc>
            </a:pPr>
            <a:r>
              <a:rPr lang="en-US" sz="5200" dirty="0">
                <a:solidFill>
                  <a:srgbClr val="A6B440"/>
                </a:solidFill>
                <a:latin typeface="Open Sans Bold"/>
              </a:rPr>
              <a:t>Early Care and Education Initiative Grant</a:t>
            </a:r>
          </a:p>
          <a:p>
            <a:pPr algn="ctr">
              <a:lnSpc>
                <a:spcPts val="7280"/>
              </a:lnSpc>
            </a:pPr>
            <a:r>
              <a:rPr lang="en-US" sz="5199" dirty="0">
                <a:solidFill>
                  <a:srgbClr val="4F6DB0"/>
                </a:solidFill>
                <a:latin typeface="Open Sans Bold"/>
              </a:rPr>
              <a:t>Business Information</a:t>
            </a:r>
          </a:p>
        </p:txBody>
      </p:sp>
      <p:sp>
        <p:nvSpPr>
          <p:cNvPr id="8" name="TextBox 8"/>
          <p:cNvSpPr txBox="1"/>
          <p:nvPr/>
        </p:nvSpPr>
        <p:spPr>
          <a:xfrm>
            <a:off x="1966519" y="3746614"/>
            <a:ext cx="14314495" cy="6114174"/>
          </a:xfrm>
          <a:prstGeom prst="rect">
            <a:avLst/>
          </a:prstGeom>
        </p:spPr>
        <p:txBody>
          <a:bodyPr lIns="0" tIns="0" rIns="0" bIns="0" rtlCol="0" anchor="t">
            <a:spAutoFit/>
          </a:bodyPr>
          <a:lstStyle/>
          <a:p>
            <a:pPr>
              <a:lnSpc>
                <a:spcPts val="4759"/>
              </a:lnSpc>
            </a:pPr>
            <a:endParaRPr dirty="0"/>
          </a:p>
          <a:p>
            <a:pPr marL="734059" lvl="1" indent="-367030">
              <a:lnSpc>
                <a:spcPts val="4759"/>
              </a:lnSpc>
              <a:buFont typeface="Arial"/>
              <a:buChar char="•"/>
            </a:pPr>
            <a:r>
              <a:rPr lang="en-US" sz="3399" dirty="0">
                <a:solidFill>
                  <a:srgbClr val="000000"/>
                </a:solidFill>
                <a:latin typeface="Open Sans Light"/>
              </a:rPr>
              <a:t>List which grant you received: </a:t>
            </a:r>
          </a:p>
          <a:p>
            <a:pPr marL="1468119" lvl="2" indent="-489373">
              <a:lnSpc>
                <a:spcPts val="4759"/>
              </a:lnSpc>
              <a:buFont typeface="Arial"/>
              <a:buChar char="⚬"/>
            </a:pPr>
            <a:r>
              <a:rPr lang="en-US" sz="3399" dirty="0">
                <a:solidFill>
                  <a:srgbClr val="000000"/>
                </a:solidFill>
                <a:latin typeface="Open Sans Light"/>
              </a:rPr>
              <a:t>Grant Program ( Ages 0-5YO) </a:t>
            </a:r>
          </a:p>
          <a:p>
            <a:pPr marL="2202178" lvl="3" indent="-550545">
              <a:lnSpc>
                <a:spcPts val="4759"/>
              </a:lnSpc>
              <a:buFont typeface="Arial"/>
              <a:buChar char="￭"/>
            </a:pPr>
            <a:r>
              <a:rPr lang="en-US" sz="3399" dirty="0">
                <a:solidFill>
                  <a:srgbClr val="000000"/>
                </a:solidFill>
                <a:latin typeface="Open Sans Light"/>
              </a:rPr>
              <a:t>Application # </a:t>
            </a:r>
          </a:p>
          <a:p>
            <a:pPr marL="1468119" lvl="2" indent="-489373">
              <a:lnSpc>
                <a:spcPts val="4759"/>
              </a:lnSpc>
              <a:buFont typeface="Arial"/>
              <a:buChar char="⚬"/>
            </a:pPr>
            <a:r>
              <a:rPr lang="en-US" sz="3399" dirty="0">
                <a:solidFill>
                  <a:srgbClr val="000000"/>
                </a:solidFill>
                <a:latin typeface="Open Sans Light"/>
              </a:rPr>
              <a:t>Grant Program ( School Age)</a:t>
            </a:r>
          </a:p>
          <a:p>
            <a:pPr>
              <a:lnSpc>
                <a:spcPts val="4759"/>
              </a:lnSpc>
            </a:pPr>
            <a:endParaRPr lang="en-US" sz="3399" dirty="0">
              <a:solidFill>
                <a:srgbClr val="000000"/>
              </a:solidFill>
              <a:latin typeface="Open Sans Light"/>
            </a:endParaRPr>
          </a:p>
          <a:p>
            <a:pPr marL="734059" lvl="1" indent="-367030">
              <a:lnSpc>
                <a:spcPts val="4759"/>
              </a:lnSpc>
              <a:buFont typeface="Arial"/>
              <a:buChar char="•"/>
            </a:pPr>
            <a:r>
              <a:rPr lang="en-US" sz="3399" dirty="0">
                <a:solidFill>
                  <a:srgbClr val="000000"/>
                </a:solidFill>
                <a:latin typeface="Open Sans Light"/>
              </a:rPr>
              <a:t>List if you are a </a:t>
            </a:r>
          </a:p>
          <a:p>
            <a:pPr marL="1468119" lvl="2" indent="-489373">
              <a:lnSpc>
                <a:spcPts val="4759"/>
              </a:lnSpc>
              <a:buFont typeface="Arial"/>
              <a:buChar char="⚬"/>
            </a:pPr>
            <a:r>
              <a:rPr lang="en-US" sz="3399" dirty="0">
                <a:solidFill>
                  <a:srgbClr val="000000"/>
                </a:solidFill>
                <a:latin typeface="Open Sans Light"/>
              </a:rPr>
              <a:t>Family Care Provider</a:t>
            </a:r>
          </a:p>
          <a:p>
            <a:pPr marL="1468119" lvl="2" indent="-489373">
              <a:lnSpc>
                <a:spcPts val="4759"/>
              </a:lnSpc>
              <a:buFont typeface="Arial"/>
              <a:buChar char="⚬"/>
            </a:pPr>
            <a:r>
              <a:rPr lang="en-US" sz="3399" dirty="0">
                <a:solidFill>
                  <a:srgbClr val="000000"/>
                </a:solidFill>
                <a:latin typeface="Open Sans Light"/>
              </a:rPr>
              <a:t>Child Care Center</a:t>
            </a:r>
          </a:p>
          <a:p>
            <a:pPr>
              <a:lnSpc>
                <a:spcPts val="4759"/>
              </a:lnSpc>
            </a:pPr>
            <a:r>
              <a:rPr lang="en-US" sz="3399" dirty="0">
                <a:solidFill>
                  <a:srgbClr val="000000"/>
                </a:solidFill>
                <a:latin typeface="Open Sans Light"/>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4"/>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451958" y="8380730"/>
            <a:ext cx="383084" cy="877570"/>
          </a:xfrm>
          <a:prstGeom prst="rect">
            <a:avLst/>
          </a:prstGeom>
        </p:spPr>
        <p:txBody>
          <a:bodyPr lIns="0" tIns="0" rIns="0" bIns="0" rtlCol="0" anchor="t">
            <a:spAutoFit/>
          </a:bodyPr>
          <a:lstStyle/>
          <a:p>
            <a:pPr algn="ctr">
              <a:lnSpc>
                <a:spcPts val="7280"/>
              </a:lnSpc>
            </a:pPr>
            <a:r>
              <a:rPr lang="en-US" sz="5200" dirty="0">
                <a:solidFill>
                  <a:srgbClr val="FFFFFF"/>
                </a:solidFill>
                <a:latin typeface="Clear Sans Regular"/>
              </a:rPr>
              <a:t>5</a:t>
            </a:r>
          </a:p>
        </p:txBody>
      </p:sp>
      <p:sp>
        <p:nvSpPr>
          <p:cNvPr id="7" name="TextBox 7"/>
          <p:cNvSpPr txBox="1"/>
          <p:nvPr/>
        </p:nvSpPr>
        <p:spPr>
          <a:xfrm>
            <a:off x="2399787" y="1970600"/>
            <a:ext cx="13447961" cy="1811020"/>
          </a:xfrm>
          <a:prstGeom prst="rect">
            <a:avLst/>
          </a:prstGeom>
        </p:spPr>
        <p:txBody>
          <a:bodyPr lIns="0" tIns="0" rIns="0" bIns="0" rtlCol="0" anchor="t">
            <a:spAutoFit/>
          </a:bodyPr>
          <a:lstStyle/>
          <a:p>
            <a:pPr algn="ctr">
              <a:lnSpc>
                <a:spcPts val="7279"/>
              </a:lnSpc>
            </a:pPr>
            <a:r>
              <a:rPr lang="en-US" sz="5200">
                <a:solidFill>
                  <a:srgbClr val="A6B440"/>
                </a:solidFill>
                <a:latin typeface="Open Sans Bold"/>
              </a:rPr>
              <a:t>Early Care and Education Initiative Grant</a:t>
            </a:r>
          </a:p>
          <a:p>
            <a:pPr algn="ctr">
              <a:lnSpc>
                <a:spcPts val="7280"/>
              </a:lnSpc>
            </a:pPr>
            <a:r>
              <a:rPr lang="en-US" sz="5199">
                <a:solidFill>
                  <a:srgbClr val="4F6DB0"/>
                </a:solidFill>
                <a:latin typeface="Open Sans Bold"/>
              </a:rPr>
              <a:t>Business Information</a:t>
            </a:r>
          </a:p>
        </p:txBody>
      </p:sp>
      <p:sp>
        <p:nvSpPr>
          <p:cNvPr id="8" name="TextBox 8"/>
          <p:cNvSpPr txBox="1"/>
          <p:nvPr/>
        </p:nvSpPr>
        <p:spPr>
          <a:xfrm>
            <a:off x="1946829" y="3376326"/>
            <a:ext cx="13788726" cy="7487755"/>
          </a:xfrm>
          <a:prstGeom prst="rect">
            <a:avLst/>
          </a:prstGeom>
        </p:spPr>
        <p:txBody>
          <a:bodyPr wrap="square" lIns="0" tIns="0" rIns="0" bIns="0" rtlCol="0" anchor="t">
            <a:spAutoFit/>
          </a:bodyPr>
          <a:lstStyle/>
          <a:p>
            <a:pPr marL="690881" lvl="1" indent="-345440">
              <a:lnSpc>
                <a:spcPts val="4480"/>
              </a:lnSpc>
              <a:buFont typeface="Arial"/>
              <a:buChar char="•"/>
            </a:pPr>
            <a:endParaRPr lang="en-US" sz="3200" dirty="0">
              <a:solidFill>
                <a:srgbClr val="000000"/>
              </a:solidFill>
              <a:latin typeface="Open Sans Light"/>
            </a:endParaRPr>
          </a:p>
          <a:p>
            <a:pPr marL="690881" lvl="1" indent="-345440">
              <a:lnSpc>
                <a:spcPts val="4480"/>
              </a:lnSpc>
              <a:buFont typeface="Arial"/>
              <a:buChar char="•"/>
            </a:pPr>
            <a:r>
              <a:rPr lang="en-US" sz="3200" dirty="0">
                <a:solidFill>
                  <a:srgbClr val="000000"/>
                </a:solidFill>
                <a:latin typeface="Open Sans Light"/>
              </a:rPr>
              <a:t>Business Information</a:t>
            </a:r>
          </a:p>
          <a:p>
            <a:pPr marL="1381761" lvl="2" indent="-460587">
              <a:lnSpc>
                <a:spcPts val="4480"/>
              </a:lnSpc>
              <a:buFont typeface="Arial"/>
              <a:buChar char="⚬"/>
            </a:pPr>
            <a:r>
              <a:rPr lang="en-US" sz="3200" dirty="0">
                <a:solidFill>
                  <a:srgbClr val="000000"/>
                </a:solidFill>
                <a:latin typeface="Open Sans Light"/>
              </a:rPr>
              <a:t>Name</a:t>
            </a:r>
          </a:p>
          <a:p>
            <a:pPr marL="1381761" lvl="2" indent="-460587">
              <a:lnSpc>
                <a:spcPts val="4480"/>
              </a:lnSpc>
              <a:buFont typeface="Arial"/>
              <a:buChar char="⚬"/>
            </a:pPr>
            <a:r>
              <a:rPr lang="en-US" sz="3200" dirty="0">
                <a:solidFill>
                  <a:srgbClr val="000000"/>
                </a:solidFill>
                <a:latin typeface="Open Sans Light"/>
              </a:rPr>
              <a:t>Phone Number</a:t>
            </a:r>
          </a:p>
          <a:p>
            <a:pPr marL="1381761" lvl="2" indent="-460587">
              <a:lnSpc>
                <a:spcPts val="4480"/>
              </a:lnSpc>
              <a:buFont typeface="Arial"/>
              <a:buChar char="⚬"/>
            </a:pPr>
            <a:r>
              <a:rPr lang="en-US" sz="3200" dirty="0">
                <a:solidFill>
                  <a:srgbClr val="000000"/>
                </a:solidFill>
                <a:latin typeface="Open Sans Light"/>
              </a:rPr>
              <a:t>Address</a:t>
            </a:r>
          </a:p>
          <a:p>
            <a:pPr>
              <a:lnSpc>
                <a:spcPts val="4480"/>
              </a:lnSpc>
            </a:pPr>
            <a:endParaRPr lang="en-US" sz="3200" dirty="0">
              <a:solidFill>
                <a:srgbClr val="000000"/>
              </a:solidFill>
              <a:latin typeface="Open Sans Light"/>
            </a:endParaRPr>
          </a:p>
          <a:p>
            <a:pPr marL="690880" lvl="1" indent="-345440">
              <a:lnSpc>
                <a:spcPts val="4480"/>
              </a:lnSpc>
              <a:buFont typeface="Arial"/>
              <a:buChar char="•"/>
            </a:pPr>
            <a:r>
              <a:rPr lang="en-US" sz="3200" b="1" i="1" dirty="0">
                <a:solidFill>
                  <a:srgbClr val="000000"/>
                </a:solidFill>
                <a:latin typeface="Open Sans Light"/>
              </a:rPr>
              <a:t>Business Representative or Contact Person – very important! </a:t>
            </a:r>
          </a:p>
          <a:p>
            <a:pPr marL="1381761" lvl="2" indent="-460587">
              <a:lnSpc>
                <a:spcPts val="4480"/>
              </a:lnSpc>
              <a:buFont typeface="Arial"/>
              <a:buChar char="⚬"/>
            </a:pPr>
            <a:r>
              <a:rPr lang="en-US" sz="3200" dirty="0">
                <a:solidFill>
                  <a:srgbClr val="000000"/>
                </a:solidFill>
                <a:latin typeface="Open Sans Light"/>
              </a:rPr>
              <a:t>Name</a:t>
            </a:r>
          </a:p>
          <a:p>
            <a:pPr marL="1381761" lvl="2" indent="-460587">
              <a:lnSpc>
                <a:spcPts val="4480"/>
              </a:lnSpc>
              <a:buFont typeface="Arial"/>
              <a:buChar char="⚬"/>
            </a:pPr>
            <a:r>
              <a:rPr lang="en-US" sz="3200" dirty="0">
                <a:solidFill>
                  <a:srgbClr val="000000"/>
                </a:solidFill>
                <a:latin typeface="Open Sans Light"/>
              </a:rPr>
              <a:t>Address</a:t>
            </a:r>
          </a:p>
          <a:p>
            <a:pPr marL="1381761" lvl="2" indent="-460587">
              <a:lnSpc>
                <a:spcPts val="4480"/>
              </a:lnSpc>
              <a:buFont typeface="Arial"/>
              <a:buChar char="⚬"/>
            </a:pPr>
            <a:r>
              <a:rPr lang="en-US" sz="3200" dirty="0">
                <a:solidFill>
                  <a:srgbClr val="000000"/>
                </a:solidFill>
                <a:latin typeface="Open Sans Light"/>
              </a:rPr>
              <a:t>Phone Number</a:t>
            </a:r>
          </a:p>
          <a:p>
            <a:pPr marL="1381760" lvl="2" indent="-460587">
              <a:lnSpc>
                <a:spcPts val="4480"/>
              </a:lnSpc>
              <a:buFont typeface="Arial"/>
              <a:buChar char="⚬"/>
            </a:pPr>
            <a:r>
              <a:rPr lang="en-US" sz="3200" dirty="0">
                <a:solidFill>
                  <a:srgbClr val="000000"/>
                </a:solidFill>
                <a:latin typeface="Open Sans Light"/>
              </a:rPr>
              <a:t>E-mail</a:t>
            </a:r>
          </a:p>
          <a:p>
            <a:pPr>
              <a:lnSpc>
                <a:spcPts val="4480"/>
              </a:lnSpc>
            </a:pPr>
            <a:endParaRPr lang="en-US" sz="3200" dirty="0">
              <a:solidFill>
                <a:srgbClr val="000000"/>
              </a:solidFill>
              <a:latin typeface="Open Sans Light"/>
            </a:endParaRPr>
          </a:p>
          <a:p>
            <a:pPr>
              <a:lnSpc>
                <a:spcPts val="4683"/>
              </a:lnSpc>
            </a:pPr>
            <a:r>
              <a:rPr lang="en-US" sz="3345" dirty="0">
                <a:solidFill>
                  <a:srgbClr val="000000"/>
                </a:solidFill>
                <a:latin typeface="Open Sans Light"/>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4"/>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439680" y="8380730"/>
            <a:ext cx="407640" cy="877570"/>
          </a:xfrm>
          <a:prstGeom prst="rect">
            <a:avLst/>
          </a:prstGeom>
        </p:spPr>
        <p:txBody>
          <a:bodyPr lIns="0" tIns="0" rIns="0" bIns="0" rtlCol="0" anchor="t">
            <a:spAutoFit/>
          </a:bodyPr>
          <a:lstStyle/>
          <a:p>
            <a:pPr algn="ctr">
              <a:lnSpc>
                <a:spcPts val="7280"/>
              </a:lnSpc>
            </a:pPr>
            <a:r>
              <a:rPr lang="en-US" sz="5200" dirty="0">
                <a:solidFill>
                  <a:srgbClr val="FFFFFF"/>
                </a:solidFill>
                <a:latin typeface="Clear Sans Regular"/>
              </a:rPr>
              <a:t>6</a:t>
            </a:r>
          </a:p>
        </p:txBody>
      </p:sp>
      <p:sp>
        <p:nvSpPr>
          <p:cNvPr id="7" name="TextBox 7"/>
          <p:cNvSpPr txBox="1"/>
          <p:nvPr/>
        </p:nvSpPr>
        <p:spPr>
          <a:xfrm>
            <a:off x="2399787" y="1970600"/>
            <a:ext cx="13447961" cy="1811020"/>
          </a:xfrm>
          <a:prstGeom prst="rect">
            <a:avLst/>
          </a:prstGeom>
        </p:spPr>
        <p:txBody>
          <a:bodyPr lIns="0" tIns="0" rIns="0" bIns="0" rtlCol="0" anchor="t">
            <a:spAutoFit/>
          </a:bodyPr>
          <a:lstStyle/>
          <a:p>
            <a:pPr algn="ctr">
              <a:lnSpc>
                <a:spcPts val="7279"/>
              </a:lnSpc>
            </a:pPr>
            <a:r>
              <a:rPr lang="en-US" sz="5200">
                <a:solidFill>
                  <a:srgbClr val="A6B440"/>
                </a:solidFill>
                <a:latin typeface="Open Sans Bold"/>
              </a:rPr>
              <a:t>Early Care and Education Initiative Grant</a:t>
            </a:r>
          </a:p>
          <a:p>
            <a:pPr algn="ctr">
              <a:lnSpc>
                <a:spcPts val="7280"/>
              </a:lnSpc>
            </a:pPr>
            <a:r>
              <a:rPr lang="en-US" sz="5199">
                <a:solidFill>
                  <a:srgbClr val="4F6DB0"/>
                </a:solidFill>
                <a:latin typeface="Open Sans Bold"/>
              </a:rPr>
              <a:t>Personnel Information</a:t>
            </a:r>
          </a:p>
        </p:txBody>
      </p:sp>
      <p:sp>
        <p:nvSpPr>
          <p:cNvPr id="8" name="TextBox 8"/>
          <p:cNvSpPr txBox="1"/>
          <p:nvPr/>
        </p:nvSpPr>
        <p:spPr>
          <a:xfrm>
            <a:off x="2101863" y="4462899"/>
            <a:ext cx="14084273" cy="4084964"/>
          </a:xfrm>
          <a:prstGeom prst="rect">
            <a:avLst/>
          </a:prstGeom>
        </p:spPr>
        <p:txBody>
          <a:bodyPr lIns="0" tIns="0" rIns="0" bIns="0" rtlCol="0" anchor="t">
            <a:spAutoFit/>
          </a:bodyPr>
          <a:lstStyle/>
          <a:p>
            <a:pPr>
              <a:lnSpc>
                <a:spcPts val="4480"/>
              </a:lnSpc>
            </a:pPr>
            <a:r>
              <a:rPr lang="en-US" sz="3200" dirty="0">
                <a:solidFill>
                  <a:srgbClr val="000000"/>
                </a:solidFill>
                <a:latin typeface="Open Sans Light"/>
              </a:rPr>
              <a:t>You will need to enter the following: </a:t>
            </a:r>
          </a:p>
          <a:p>
            <a:pPr>
              <a:lnSpc>
                <a:spcPts val="4480"/>
              </a:lnSpc>
            </a:pPr>
            <a:endParaRPr lang="en-US" sz="3200" dirty="0">
              <a:solidFill>
                <a:srgbClr val="000000"/>
              </a:solidFill>
              <a:latin typeface="Open Sans Light"/>
            </a:endParaRPr>
          </a:p>
          <a:p>
            <a:pPr marL="690880" lvl="1" indent="-345440">
              <a:lnSpc>
                <a:spcPts val="4480"/>
              </a:lnSpc>
              <a:buFont typeface="Arial"/>
              <a:buChar char="•"/>
            </a:pPr>
            <a:r>
              <a:rPr lang="en-US" sz="3200" dirty="0">
                <a:solidFill>
                  <a:srgbClr val="000000"/>
                </a:solidFill>
                <a:latin typeface="Open Sans Light"/>
              </a:rPr>
              <a:t>Number of Full Time Employees </a:t>
            </a:r>
          </a:p>
          <a:p>
            <a:pPr marL="690880" lvl="1" indent="-345440">
              <a:lnSpc>
                <a:spcPts val="4480"/>
              </a:lnSpc>
              <a:buFont typeface="Arial"/>
              <a:buChar char="•"/>
            </a:pPr>
            <a:r>
              <a:rPr lang="en-US" sz="3200" dirty="0">
                <a:solidFill>
                  <a:srgbClr val="000000"/>
                </a:solidFill>
                <a:latin typeface="Open Sans Light"/>
              </a:rPr>
              <a:t>Number of Part Time Employees</a:t>
            </a:r>
          </a:p>
          <a:p>
            <a:pPr>
              <a:lnSpc>
                <a:spcPts val="4683"/>
              </a:lnSpc>
            </a:pPr>
            <a:endParaRPr lang="en-US" sz="3200" dirty="0">
              <a:solidFill>
                <a:srgbClr val="000000"/>
              </a:solidFill>
              <a:latin typeface="Open Sans Light"/>
            </a:endParaRPr>
          </a:p>
          <a:p>
            <a:pPr>
              <a:lnSpc>
                <a:spcPts val="4683"/>
              </a:lnSpc>
            </a:pPr>
            <a:r>
              <a:rPr lang="en-US" sz="3345" dirty="0">
                <a:solidFill>
                  <a:srgbClr val="000000"/>
                </a:solidFill>
                <a:latin typeface="Open Sans Light"/>
              </a:rPr>
              <a:t> </a:t>
            </a:r>
            <a:r>
              <a:rPr lang="en-US" sz="3600" dirty="0">
                <a:solidFill>
                  <a:srgbClr val="4F6DB0"/>
                </a:solidFill>
                <a:latin typeface="Open Sans Light Bold"/>
              </a:rPr>
              <a:t>*This information is based on your current number of employees.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3"/>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439680" y="8380730"/>
            <a:ext cx="407640" cy="877570"/>
          </a:xfrm>
          <a:prstGeom prst="rect">
            <a:avLst/>
          </a:prstGeom>
        </p:spPr>
        <p:txBody>
          <a:bodyPr lIns="0" tIns="0" rIns="0" bIns="0" rtlCol="0" anchor="t">
            <a:spAutoFit/>
          </a:bodyPr>
          <a:lstStyle/>
          <a:p>
            <a:pPr algn="ctr">
              <a:lnSpc>
                <a:spcPts val="7280"/>
              </a:lnSpc>
            </a:pPr>
            <a:r>
              <a:rPr lang="en-US" sz="5200" dirty="0">
                <a:solidFill>
                  <a:srgbClr val="FFFFFF"/>
                </a:solidFill>
                <a:latin typeface="Clear Sans Regular"/>
              </a:rPr>
              <a:t>7</a:t>
            </a:r>
          </a:p>
        </p:txBody>
      </p:sp>
      <p:sp>
        <p:nvSpPr>
          <p:cNvPr id="7" name="TextBox 7"/>
          <p:cNvSpPr txBox="1"/>
          <p:nvPr/>
        </p:nvSpPr>
        <p:spPr>
          <a:xfrm>
            <a:off x="2399787" y="1970600"/>
            <a:ext cx="13447961" cy="1811020"/>
          </a:xfrm>
          <a:prstGeom prst="rect">
            <a:avLst/>
          </a:prstGeom>
        </p:spPr>
        <p:txBody>
          <a:bodyPr lIns="0" tIns="0" rIns="0" bIns="0" rtlCol="0" anchor="t">
            <a:spAutoFit/>
          </a:bodyPr>
          <a:lstStyle/>
          <a:p>
            <a:pPr algn="ctr">
              <a:lnSpc>
                <a:spcPts val="7279"/>
              </a:lnSpc>
            </a:pPr>
            <a:r>
              <a:rPr lang="en-US" sz="5200" dirty="0">
                <a:solidFill>
                  <a:srgbClr val="A6B440"/>
                </a:solidFill>
                <a:latin typeface="Open Sans Bold"/>
              </a:rPr>
              <a:t>Early Care and Education Initiative Grant</a:t>
            </a:r>
          </a:p>
          <a:p>
            <a:pPr algn="ctr">
              <a:lnSpc>
                <a:spcPts val="7280"/>
              </a:lnSpc>
            </a:pPr>
            <a:r>
              <a:rPr lang="en-US" sz="5199" dirty="0">
                <a:solidFill>
                  <a:srgbClr val="4F6DB0"/>
                </a:solidFill>
                <a:latin typeface="Open Sans Bold"/>
              </a:rPr>
              <a:t>Business Information</a:t>
            </a:r>
          </a:p>
        </p:txBody>
      </p:sp>
      <p:sp>
        <p:nvSpPr>
          <p:cNvPr id="8" name="TextBox 8"/>
          <p:cNvSpPr txBox="1"/>
          <p:nvPr/>
        </p:nvSpPr>
        <p:spPr>
          <a:xfrm>
            <a:off x="2101863" y="5086350"/>
            <a:ext cx="14084273" cy="3473836"/>
          </a:xfrm>
          <a:prstGeom prst="rect">
            <a:avLst/>
          </a:prstGeom>
        </p:spPr>
        <p:txBody>
          <a:bodyPr lIns="0" tIns="0" rIns="0" bIns="0" rtlCol="0" anchor="t">
            <a:spAutoFit/>
          </a:bodyPr>
          <a:lstStyle/>
          <a:p>
            <a:pPr>
              <a:lnSpc>
                <a:spcPts val="4480"/>
              </a:lnSpc>
            </a:pPr>
            <a:r>
              <a:rPr lang="en-US" sz="3200" dirty="0">
                <a:solidFill>
                  <a:srgbClr val="000000"/>
                </a:solidFill>
                <a:latin typeface="Open Sans Light"/>
              </a:rPr>
              <a:t>In this section you will need to enter the following: </a:t>
            </a:r>
          </a:p>
          <a:p>
            <a:pPr>
              <a:lnSpc>
                <a:spcPts val="4480"/>
              </a:lnSpc>
            </a:pPr>
            <a:endParaRPr lang="en-US" sz="3200" dirty="0">
              <a:solidFill>
                <a:srgbClr val="000000"/>
              </a:solidFill>
              <a:latin typeface="Open Sans Light"/>
            </a:endParaRPr>
          </a:p>
          <a:p>
            <a:pPr marL="690880" lvl="1" indent="-345440">
              <a:lnSpc>
                <a:spcPts val="4480"/>
              </a:lnSpc>
              <a:buFont typeface="Arial"/>
              <a:buChar char="•"/>
            </a:pPr>
            <a:r>
              <a:rPr lang="en-US" sz="3200" dirty="0">
                <a:solidFill>
                  <a:srgbClr val="000000"/>
                </a:solidFill>
                <a:latin typeface="Open Sans Light"/>
              </a:rPr>
              <a:t>Business CVRS (County Vendor Registration System) ID</a:t>
            </a:r>
          </a:p>
          <a:p>
            <a:pPr marL="1148080" lvl="2" indent="-345440">
              <a:lnSpc>
                <a:spcPts val="4480"/>
              </a:lnSpc>
              <a:buFont typeface="Arial"/>
              <a:buChar char="•"/>
            </a:pPr>
            <a:r>
              <a:rPr lang="en-US" sz="3200" dirty="0">
                <a:hlinkClick r:id="rId4"/>
              </a:rPr>
              <a:t>https://mcipcc.net/main/homePage.php</a:t>
            </a:r>
            <a:endParaRPr lang="en-US" sz="3200" dirty="0">
              <a:solidFill>
                <a:srgbClr val="000000"/>
              </a:solidFill>
              <a:latin typeface="Open Sans Light"/>
            </a:endParaRPr>
          </a:p>
          <a:p>
            <a:pPr>
              <a:lnSpc>
                <a:spcPts val="4683"/>
              </a:lnSpc>
            </a:pPr>
            <a:endParaRPr lang="en-US" sz="3200" dirty="0">
              <a:solidFill>
                <a:srgbClr val="000000"/>
              </a:solidFill>
              <a:latin typeface="Open Sans Light"/>
            </a:endParaRPr>
          </a:p>
          <a:p>
            <a:pPr>
              <a:lnSpc>
                <a:spcPts val="4683"/>
              </a:lnSpc>
            </a:pPr>
            <a:r>
              <a:rPr lang="en-US" sz="3345" dirty="0">
                <a:solidFill>
                  <a:srgbClr val="000000"/>
                </a:solidFill>
                <a:latin typeface="Open Sans Light"/>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8700" y="1028700"/>
            <a:ext cx="2742174" cy="725664"/>
          </a:xfrm>
          <a:prstGeom prst="rect">
            <a:avLst/>
          </a:prstGeom>
        </p:spPr>
      </p:pic>
      <p:pic>
        <p:nvPicPr>
          <p:cNvPr id="3" name="Picture 3"/>
          <p:cNvPicPr>
            <a:picLocks noChangeAspect="1"/>
          </p:cNvPicPr>
          <p:nvPr/>
        </p:nvPicPr>
        <p:blipFill>
          <a:blip r:embed="rId4"/>
          <a:srcRect/>
          <a:stretch>
            <a:fillRect/>
          </a:stretch>
        </p:blipFill>
        <p:spPr>
          <a:xfrm rot="5400000">
            <a:off x="12534510" y="4533510"/>
            <a:ext cx="10287000" cy="1219981"/>
          </a:xfrm>
          <a:prstGeom prst="rect">
            <a:avLst/>
          </a:prstGeom>
        </p:spPr>
      </p:pic>
      <p:grpSp>
        <p:nvGrpSpPr>
          <p:cNvPr id="4" name="Group 4"/>
          <p:cNvGrpSpPr/>
          <p:nvPr/>
        </p:nvGrpSpPr>
        <p:grpSpPr>
          <a:xfrm>
            <a:off x="17068019" y="8315082"/>
            <a:ext cx="1219981" cy="12199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A6B440"/>
            </a:solidFill>
          </p:spPr>
        </p:sp>
      </p:grpSp>
      <p:sp>
        <p:nvSpPr>
          <p:cNvPr id="6" name="TextBox 6"/>
          <p:cNvSpPr txBox="1"/>
          <p:nvPr/>
        </p:nvSpPr>
        <p:spPr>
          <a:xfrm>
            <a:off x="17451958" y="8380730"/>
            <a:ext cx="383084" cy="877570"/>
          </a:xfrm>
          <a:prstGeom prst="rect">
            <a:avLst/>
          </a:prstGeom>
        </p:spPr>
        <p:txBody>
          <a:bodyPr lIns="0" tIns="0" rIns="0" bIns="0" rtlCol="0" anchor="t">
            <a:spAutoFit/>
          </a:bodyPr>
          <a:lstStyle/>
          <a:p>
            <a:pPr algn="ctr">
              <a:lnSpc>
                <a:spcPts val="7280"/>
              </a:lnSpc>
            </a:pPr>
            <a:r>
              <a:rPr lang="en-US" sz="5200" dirty="0">
                <a:solidFill>
                  <a:srgbClr val="FFFFFF"/>
                </a:solidFill>
                <a:latin typeface="Clear Sans Regular"/>
              </a:rPr>
              <a:t>8</a:t>
            </a:r>
          </a:p>
        </p:txBody>
      </p:sp>
      <p:sp>
        <p:nvSpPr>
          <p:cNvPr id="7" name="TextBox 7"/>
          <p:cNvSpPr txBox="1"/>
          <p:nvPr/>
        </p:nvSpPr>
        <p:spPr>
          <a:xfrm>
            <a:off x="4537621" y="1296282"/>
            <a:ext cx="9212759" cy="1810432"/>
          </a:xfrm>
          <a:prstGeom prst="rect">
            <a:avLst/>
          </a:prstGeom>
        </p:spPr>
        <p:txBody>
          <a:bodyPr lIns="0" tIns="0" rIns="0" bIns="0" rtlCol="0" anchor="t">
            <a:spAutoFit/>
          </a:bodyPr>
          <a:lstStyle/>
          <a:p>
            <a:pPr algn="ctr">
              <a:lnSpc>
                <a:spcPts val="7279"/>
              </a:lnSpc>
            </a:pPr>
            <a:r>
              <a:rPr lang="en-US" sz="5200" dirty="0">
                <a:solidFill>
                  <a:srgbClr val="A6B440"/>
                </a:solidFill>
                <a:latin typeface="Open Sans Bold"/>
              </a:rPr>
              <a:t>ECEI Grant</a:t>
            </a:r>
          </a:p>
          <a:p>
            <a:pPr algn="ctr">
              <a:lnSpc>
                <a:spcPts val="7280"/>
              </a:lnSpc>
            </a:pPr>
            <a:r>
              <a:rPr lang="en-US" sz="5199" dirty="0">
                <a:solidFill>
                  <a:srgbClr val="4F6DB0"/>
                </a:solidFill>
                <a:latin typeface="Open Sans Bold"/>
              </a:rPr>
              <a:t>Income Reporting</a:t>
            </a:r>
            <a:r>
              <a:rPr lang="en-US" sz="5200" dirty="0">
                <a:solidFill>
                  <a:srgbClr val="4F6DB0"/>
                </a:solidFill>
                <a:latin typeface="Open Sans"/>
              </a:rPr>
              <a:t> </a:t>
            </a:r>
          </a:p>
        </p:txBody>
      </p:sp>
      <p:sp>
        <p:nvSpPr>
          <p:cNvPr id="8" name="TextBox 8"/>
          <p:cNvSpPr txBox="1"/>
          <p:nvPr/>
        </p:nvSpPr>
        <p:spPr>
          <a:xfrm>
            <a:off x="1428751" y="3276140"/>
            <a:ext cx="6953250" cy="5575565"/>
          </a:xfrm>
          <a:prstGeom prst="rect">
            <a:avLst/>
          </a:prstGeom>
        </p:spPr>
        <p:txBody>
          <a:bodyPr wrap="square" lIns="0" tIns="0" rIns="0" bIns="0" rtlCol="0" anchor="t">
            <a:spAutoFit/>
          </a:bodyPr>
          <a:lstStyle/>
          <a:p>
            <a:pPr>
              <a:lnSpc>
                <a:spcPts val="3919"/>
              </a:lnSpc>
            </a:pPr>
            <a:r>
              <a:rPr lang="en-US" sz="2800" dirty="0">
                <a:solidFill>
                  <a:srgbClr val="000000"/>
                </a:solidFill>
                <a:latin typeface="Open Sans Light"/>
              </a:rPr>
              <a:t>General Guidelines: </a:t>
            </a:r>
            <a:br>
              <a:rPr lang="en-US" sz="2800" dirty="0">
                <a:solidFill>
                  <a:srgbClr val="000000"/>
                </a:solidFill>
                <a:latin typeface="Open Sans Light"/>
              </a:rPr>
            </a:br>
            <a:endParaRPr lang="en-US" sz="2800" dirty="0">
              <a:solidFill>
                <a:srgbClr val="000000"/>
              </a:solidFill>
              <a:latin typeface="Open Sans Light"/>
            </a:endParaRPr>
          </a:p>
          <a:p>
            <a:pPr marL="604520" lvl="1" indent="-302260">
              <a:lnSpc>
                <a:spcPts val="3919"/>
              </a:lnSpc>
              <a:buFont typeface="Arial"/>
              <a:buChar char="•"/>
            </a:pPr>
            <a:r>
              <a:rPr lang="en-US" sz="2800" dirty="0">
                <a:solidFill>
                  <a:srgbClr val="000000"/>
                </a:solidFill>
                <a:latin typeface="Open Sans Light"/>
              </a:rPr>
              <a:t>Divide Child Care income by age group </a:t>
            </a:r>
          </a:p>
          <a:p>
            <a:pPr marL="1209040" lvl="2" indent="-403013">
              <a:lnSpc>
                <a:spcPts val="3919"/>
              </a:lnSpc>
              <a:buFont typeface="Arial"/>
              <a:buChar char="⚬"/>
            </a:pPr>
            <a:r>
              <a:rPr lang="en-US" sz="2800" dirty="0">
                <a:solidFill>
                  <a:srgbClr val="000000"/>
                </a:solidFill>
                <a:latin typeface="Open Sans Light"/>
              </a:rPr>
              <a:t>Infants/Toddler (0-2)</a:t>
            </a:r>
          </a:p>
          <a:p>
            <a:pPr marL="1209040" lvl="2" indent="-403013">
              <a:lnSpc>
                <a:spcPts val="3919"/>
              </a:lnSpc>
              <a:buFont typeface="Arial"/>
              <a:buChar char="⚬"/>
            </a:pPr>
            <a:r>
              <a:rPr lang="en-US" sz="2800" dirty="0">
                <a:solidFill>
                  <a:srgbClr val="000000"/>
                </a:solidFill>
                <a:latin typeface="Open Sans Light"/>
              </a:rPr>
              <a:t>Preschool (2-5) </a:t>
            </a:r>
          </a:p>
          <a:p>
            <a:pPr marL="1209040" lvl="2" indent="-403013">
              <a:lnSpc>
                <a:spcPts val="3919"/>
              </a:lnSpc>
              <a:buFont typeface="Arial"/>
              <a:buChar char="⚬"/>
            </a:pPr>
            <a:r>
              <a:rPr lang="en-US" sz="2800" dirty="0">
                <a:solidFill>
                  <a:srgbClr val="000000"/>
                </a:solidFill>
                <a:latin typeface="Open Sans Light"/>
              </a:rPr>
              <a:t>Optional: School Age (6-8)</a:t>
            </a:r>
          </a:p>
          <a:p>
            <a:pPr marL="604520" lvl="1" indent="-302260">
              <a:lnSpc>
                <a:spcPts val="3919"/>
              </a:lnSpc>
              <a:buFont typeface="Arial"/>
              <a:buChar char="•"/>
            </a:pPr>
            <a:r>
              <a:rPr lang="en-US" sz="2800" dirty="0">
                <a:solidFill>
                  <a:srgbClr val="000000"/>
                </a:solidFill>
                <a:latin typeface="Open Sans Light"/>
              </a:rPr>
              <a:t>Tuition Before &amp; After Care </a:t>
            </a:r>
          </a:p>
          <a:p>
            <a:pPr marL="604520" lvl="1" indent="-302260">
              <a:lnSpc>
                <a:spcPts val="3919"/>
              </a:lnSpc>
              <a:buFont typeface="Arial"/>
              <a:buChar char="•"/>
            </a:pPr>
            <a:r>
              <a:rPr lang="en-US" sz="2800" dirty="0">
                <a:solidFill>
                  <a:srgbClr val="000000"/>
                </a:solidFill>
                <a:latin typeface="Open Sans Light"/>
              </a:rPr>
              <a:t>Subsidies/ Scholarship</a:t>
            </a:r>
          </a:p>
          <a:p>
            <a:pPr marL="604520" lvl="1" indent="-302260">
              <a:lnSpc>
                <a:spcPts val="3919"/>
              </a:lnSpc>
              <a:buFont typeface="Arial"/>
              <a:buChar char="•"/>
            </a:pPr>
            <a:r>
              <a:rPr lang="en-US" sz="2800" dirty="0">
                <a:solidFill>
                  <a:srgbClr val="000000"/>
                </a:solidFill>
                <a:latin typeface="Open Sans Light"/>
              </a:rPr>
              <a:t>USDA Food Program </a:t>
            </a:r>
          </a:p>
          <a:p>
            <a:pPr marL="302260" lvl="1">
              <a:lnSpc>
                <a:spcPts val="3919"/>
              </a:lnSpc>
            </a:pPr>
            <a:endParaRPr lang="en-US" sz="2800" dirty="0">
              <a:solidFill>
                <a:srgbClr val="000000"/>
              </a:solidFill>
              <a:latin typeface="Open Sans Light"/>
            </a:endParaRPr>
          </a:p>
          <a:p>
            <a:pPr>
              <a:lnSpc>
                <a:spcPts val="4759"/>
              </a:lnSpc>
            </a:pPr>
            <a:r>
              <a:rPr lang="en-US" sz="3399" dirty="0">
                <a:solidFill>
                  <a:srgbClr val="000000"/>
                </a:solidFill>
                <a:latin typeface="Open Sans Light"/>
              </a:rPr>
              <a:t> </a:t>
            </a:r>
          </a:p>
        </p:txBody>
      </p:sp>
      <p:sp>
        <p:nvSpPr>
          <p:cNvPr id="10" name="TextBox 8">
            <a:extLst>
              <a:ext uri="{FF2B5EF4-FFF2-40B4-BE49-F238E27FC236}">
                <a16:creationId xmlns:a16="http://schemas.microsoft.com/office/drawing/2014/main" id="{A2E7AB07-916B-7C45-851A-8354B1437BAF}"/>
              </a:ext>
            </a:extLst>
          </p:cNvPr>
          <p:cNvSpPr txBox="1"/>
          <p:nvPr/>
        </p:nvSpPr>
        <p:spPr>
          <a:xfrm>
            <a:off x="9144000" y="4276413"/>
            <a:ext cx="6953250" cy="3575018"/>
          </a:xfrm>
          <a:prstGeom prst="rect">
            <a:avLst/>
          </a:prstGeom>
        </p:spPr>
        <p:txBody>
          <a:bodyPr wrap="square" lIns="0" tIns="0" rIns="0" bIns="0" rtlCol="0" anchor="t">
            <a:spAutoFit/>
          </a:bodyPr>
          <a:lstStyle/>
          <a:p>
            <a:pPr marL="604519" lvl="1" indent="-302260">
              <a:lnSpc>
                <a:spcPts val="3919"/>
              </a:lnSpc>
              <a:buFont typeface="Arial"/>
              <a:buChar char="•"/>
            </a:pPr>
            <a:r>
              <a:rPr lang="en-US" sz="2800" dirty="0">
                <a:solidFill>
                  <a:srgbClr val="000000"/>
                </a:solidFill>
                <a:latin typeface="Open Sans Light"/>
              </a:rPr>
              <a:t>Other Income </a:t>
            </a:r>
          </a:p>
          <a:p>
            <a:pPr marL="1209039" lvl="2" indent="-403013">
              <a:lnSpc>
                <a:spcPts val="3919"/>
              </a:lnSpc>
              <a:buFont typeface="Arial"/>
              <a:buChar char="⚬"/>
            </a:pPr>
            <a:r>
              <a:rPr lang="en-US" sz="2799" dirty="0">
                <a:solidFill>
                  <a:srgbClr val="000000"/>
                </a:solidFill>
                <a:latin typeface="Open Sans Light"/>
              </a:rPr>
              <a:t>PPP Loan </a:t>
            </a:r>
          </a:p>
          <a:p>
            <a:pPr marL="1209039" lvl="2" indent="-403013">
              <a:lnSpc>
                <a:spcPts val="3919"/>
              </a:lnSpc>
              <a:buFont typeface="Arial"/>
              <a:buChar char="⚬"/>
            </a:pPr>
            <a:r>
              <a:rPr lang="en-US" sz="2799" dirty="0">
                <a:solidFill>
                  <a:srgbClr val="000000"/>
                </a:solidFill>
                <a:latin typeface="Open Sans Light"/>
              </a:rPr>
              <a:t>EIDL Loan </a:t>
            </a:r>
          </a:p>
          <a:p>
            <a:pPr marL="1209040" lvl="2" indent="-403013">
              <a:lnSpc>
                <a:spcPts val="3919"/>
              </a:lnSpc>
              <a:buFont typeface="Arial"/>
              <a:buChar char="⚬"/>
            </a:pPr>
            <a:r>
              <a:rPr lang="en-US" sz="2799" dirty="0">
                <a:solidFill>
                  <a:srgbClr val="000000"/>
                </a:solidFill>
                <a:latin typeface="Open Sans Light"/>
              </a:rPr>
              <a:t>MOCO Lottery</a:t>
            </a:r>
          </a:p>
          <a:p>
            <a:pPr marL="1209040" lvl="2" indent="-403013">
              <a:lnSpc>
                <a:spcPts val="3919"/>
              </a:lnSpc>
              <a:buFont typeface="Arial"/>
              <a:buChar char="⚬"/>
            </a:pPr>
            <a:r>
              <a:rPr lang="en-US" sz="2799" dirty="0">
                <a:solidFill>
                  <a:srgbClr val="000000"/>
                </a:solidFill>
                <a:latin typeface="Open Sans Light"/>
              </a:rPr>
              <a:t>Any other Loan/ Grant received by center  </a:t>
            </a:r>
          </a:p>
          <a:p>
            <a:pPr>
              <a:lnSpc>
                <a:spcPts val="4759"/>
              </a:lnSpc>
            </a:pPr>
            <a:r>
              <a:rPr lang="en-US" sz="3399" dirty="0">
                <a:solidFill>
                  <a:srgbClr val="000000"/>
                </a:solidFill>
                <a:latin typeface="Open Sans Light"/>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4013</Words>
  <Application>Microsoft Macintosh PowerPoint</Application>
  <PresentationFormat>Custom</PresentationFormat>
  <Paragraphs>790</Paragraphs>
  <Slides>31</Slides>
  <Notes>21</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Open Sans Bold</vt:lpstr>
      <vt:lpstr>Open Sans Light</vt:lpstr>
      <vt:lpstr>Open Sans</vt:lpstr>
      <vt:lpstr>Open Sans Extra Bold</vt:lpstr>
      <vt:lpstr>Open Sans Light Bold</vt:lpstr>
      <vt:lpstr>Calibri</vt:lpstr>
      <vt:lpstr>Clear Sans Regular</vt:lpstr>
      <vt:lpstr>Arial</vt:lpstr>
      <vt:lpstr>Lato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Non-Profit ECEI</dc:title>
  <cp:lastModifiedBy>Lucy Clute</cp:lastModifiedBy>
  <cp:revision>49</cp:revision>
  <dcterms:created xsi:type="dcterms:W3CDTF">2006-08-16T00:00:00Z</dcterms:created>
  <dcterms:modified xsi:type="dcterms:W3CDTF">2021-02-11T22:05:01Z</dcterms:modified>
  <dc:identifier>DAEKbbgpzwE</dc:identifier>
</cp:coreProperties>
</file>